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343" r:id="rId2"/>
    <p:sldId id="259" r:id="rId3"/>
    <p:sldId id="321" r:id="rId4"/>
    <p:sldId id="361" r:id="rId5"/>
    <p:sldId id="344" r:id="rId6"/>
    <p:sldId id="352" r:id="rId7"/>
    <p:sldId id="353" r:id="rId8"/>
    <p:sldId id="345" r:id="rId9"/>
    <p:sldId id="364" r:id="rId10"/>
    <p:sldId id="355" r:id="rId11"/>
    <p:sldId id="356" r:id="rId12"/>
    <p:sldId id="354" r:id="rId13"/>
    <p:sldId id="365" r:id="rId14"/>
    <p:sldId id="346" r:id="rId15"/>
    <p:sldId id="358" r:id="rId16"/>
    <p:sldId id="357" r:id="rId17"/>
    <p:sldId id="359" r:id="rId18"/>
    <p:sldId id="349" r:id="rId19"/>
    <p:sldId id="347" r:id="rId20"/>
    <p:sldId id="348" r:id="rId21"/>
    <p:sldId id="350" r:id="rId22"/>
    <p:sldId id="297" r:id="rId23"/>
    <p:sldId id="351" r:id="rId24"/>
    <p:sldId id="366" r:id="rId25"/>
    <p:sldId id="367" r:id="rId26"/>
    <p:sldId id="368" r:id="rId27"/>
  </p:sldIdLst>
  <p:sldSz cx="9144000" cy="6858000" type="screen4x3"/>
  <p:notesSz cx="6858000" cy="9144000"/>
  <p:embeddedFontLst>
    <p:embeddedFont>
      <p:font typeface="굴림체" panose="020B0609000101010101" pitchFamily="49" charset="-127"/>
      <p:regular r:id="rId30"/>
    </p:embeddedFont>
    <p:embeddedFont>
      <p:font typeface="맑은 고딕" panose="020B0503020000020004" pitchFamily="34" charset="-127"/>
      <p:regular r:id="rId31"/>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onsolas" panose="020B0609020204030204" pitchFamily="49" charset="0"/>
      <p:regular r:id="rId39"/>
      <p:bold r:id="rId40"/>
      <p:italic r:id="rId41"/>
      <p:boldItalic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CC6"/>
    <a:srgbClr val="2D6660"/>
    <a:srgbClr val="8AA6B8"/>
    <a:srgbClr val="466274"/>
    <a:srgbClr val="328B95"/>
    <a:srgbClr val="AF7268"/>
    <a:srgbClr val="2B6C73"/>
    <a:srgbClr val="E5C4C3"/>
    <a:srgbClr val="6B4039"/>
    <a:srgbClr val="7BC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5" d="100"/>
          <a:sy n="65" d="100"/>
        </p:scale>
        <p:origin x="1530"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8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2023-12-11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2023-12-11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605147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2023-12-11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624301" y="1844824"/>
            <a:ext cx="5243843" cy="201622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lumMod val="95000"/>
                  </a:schemeClr>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2023-12-11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2023-12-11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491067" y="139116"/>
            <a:ext cx="8170333" cy="796908"/>
          </a:xfrm>
        </p:spPr>
        <p:txBody>
          <a:bodyPr vert="horz" lIns="91440" tIns="45720" rIns="91440" bIns="45720" rtlCol="0" anchor="ctr">
            <a:normAutofit/>
          </a:bodyPr>
          <a:lstStyle>
            <a:lvl1pPr algn="ctr" defTabSz="914400" rtl="0" eaLnBrk="1" latinLnBrk="1" hangingPunct="1">
              <a:spcBef>
                <a:spcPct val="0"/>
              </a:spcBef>
              <a:buNone/>
              <a:defRPr lang="ko-KR" altLang="en-US" sz="2500" b="1" kern="1200" baseline="0" dirty="0">
                <a:solidFill>
                  <a:srgbClr val="8ACCC6"/>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2023-12-11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491067" y="1227540"/>
            <a:ext cx="8170333" cy="5153787"/>
          </a:xfrm>
        </p:spPr>
        <p:txBody>
          <a:bodyPr>
            <a:normAutofit/>
          </a:bodyPr>
          <a:lstStyle>
            <a:lvl1pPr algn="l">
              <a:buNone/>
              <a:defRPr sz="1600" i="1" baseline="0">
                <a:solidFill>
                  <a:schemeClr val="bg1">
                    <a:lumMod val="95000"/>
                  </a:schemeClr>
                </a:solidFill>
                <a:latin typeface="+mj-lt"/>
                <a:ea typeface="맑은 고딕" panose="020B0503020000020004" pitchFamily="50" charset="-127"/>
              </a:defRPr>
            </a:lvl1pPr>
            <a:lvl2pPr algn="l">
              <a:buNone/>
              <a:defRPr sz="1600" i="1" baseline="0">
                <a:solidFill>
                  <a:schemeClr val="bg1">
                    <a:lumMod val="95000"/>
                  </a:schemeClr>
                </a:solidFill>
                <a:latin typeface="+mj-lt"/>
                <a:ea typeface="맑은 고딕" panose="020B0503020000020004" pitchFamily="50" charset="-127"/>
              </a:defRPr>
            </a:lvl2pPr>
            <a:lvl3pPr algn="l">
              <a:buNone/>
              <a:defRPr sz="1600" i="1" baseline="0">
                <a:solidFill>
                  <a:schemeClr val="bg1">
                    <a:lumMod val="95000"/>
                  </a:schemeClr>
                </a:solidFill>
                <a:latin typeface="+mj-lt"/>
                <a:ea typeface="맑은 고딕" panose="020B0503020000020004" pitchFamily="50" charset="-127"/>
              </a:defRPr>
            </a:lvl3pPr>
            <a:lvl4pPr algn="l">
              <a:buNone/>
              <a:defRPr sz="1600" i="1" baseline="0">
                <a:solidFill>
                  <a:schemeClr val="bg1">
                    <a:lumMod val="95000"/>
                  </a:schemeClr>
                </a:solidFill>
                <a:latin typeface="+mj-lt"/>
                <a:ea typeface="맑은 고딕" panose="020B0503020000020004" pitchFamily="50" charset="-127"/>
              </a:defRPr>
            </a:lvl4pPr>
            <a:lvl5pPr algn="l">
              <a:buNone/>
              <a:defRPr sz="1600" i="1" baseline="0">
                <a:solidFill>
                  <a:schemeClr val="bg1">
                    <a:lumMod val="9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2023-12-11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title"/>
          </p:nvPr>
        </p:nvSpPr>
        <p:spPr>
          <a:xfrm>
            <a:off x="491067" y="139116"/>
            <a:ext cx="8170333" cy="796908"/>
          </a:xfrm>
        </p:spPr>
        <p:txBody>
          <a:bodyPr vert="horz" lIns="91440" tIns="45720" rIns="91440" bIns="45720" rtlCol="0" anchor="ctr">
            <a:normAutofit/>
          </a:bodyPr>
          <a:lstStyle>
            <a:lvl1pPr algn="ctr" defTabSz="914400" rtl="0" eaLnBrk="1" latinLnBrk="1" hangingPunct="1">
              <a:spcBef>
                <a:spcPct val="0"/>
              </a:spcBef>
              <a:buNone/>
              <a:defRPr lang="ko-KR" altLang="en-US" sz="2500" b="1" kern="1200" baseline="0" dirty="0">
                <a:solidFill>
                  <a:srgbClr val="2D6660"/>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9" name="내용 개체 틀 2"/>
          <p:cNvSpPr>
            <a:spLocks noGrp="1"/>
          </p:cNvSpPr>
          <p:nvPr>
            <p:ph idx="1"/>
          </p:nvPr>
        </p:nvSpPr>
        <p:spPr>
          <a:xfrm>
            <a:off x="491067" y="1227540"/>
            <a:ext cx="8170333" cy="5153787"/>
          </a:xfrm>
        </p:spPr>
        <p:txBody>
          <a:bodyPr>
            <a:normAutofit/>
          </a:bodyPr>
          <a:lstStyle>
            <a:lvl1pPr algn="l">
              <a:buNone/>
              <a:defRPr sz="1600" i="1" baseline="0">
                <a:solidFill>
                  <a:schemeClr val="tx1">
                    <a:lumMod val="75000"/>
                    <a:lumOff val="25000"/>
                  </a:schemeClr>
                </a:solidFill>
                <a:latin typeface="+mj-lt"/>
                <a:ea typeface="맑은 고딕" panose="020B0503020000020004" pitchFamily="50" charset="-127"/>
              </a:defRPr>
            </a:lvl1pPr>
            <a:lvl2pPr algn="l">
              <a:buNone/>
              <a:defRPr sz="1600" i="1" baseline="0">
                <a:solidFill>
                  <a:schemeClr val="tx1">
                    <a:lumMod val="75000"/>
                    <a:lumOff val="25000"/>
                  </a:schemeClr>
                </a:solidFill>
                <a:latin typeface="+mj-lt"/>
                <a:ea typeface="맑은 고딕" panose="020B0503020000020004" pitchFamily="50" charset="-127"/>
              </a:defRPr>
            </a:lvl2pPr>
            <a:lvl3pPr algn="l">
              <a:buNone/>
              <a:defRPr sz="1600" i="1" baseline="0">
                <a:solidFill>
                  <a:schemeClr val="tx1">
                    <a:lumMod val="75000"/>
                    <a:lumOff val="25000"/>
                  </a:schemeClr>
                </a:solidFill>
                <a:latin typeface="+mj-lt"/>
                <a:ea typeface="맑은 고딕" panose="020B0503020000020004" pitchFamily="50" charset="-127"/>
              </a:defRPr>
            </a:lvl3pPr>
            <a:lvl4pPr algn="l">
              <a:buNone/>
              <a:defRPr sz="1600" i="1" baseline="0">
                <a:solidFill>
                  <a:schemeClr val="tx1">
                    <a:lumMod val="75000"/>
                    <a:lumOff val="25000"/>
                  </a:schemeClr>
                </a:solidFill>
                <a:latin typeface="+mj-lt"/>
                <a:ea typeface="맑은 고딕" panose="020B0503020000020004" pitchFamily="50" charset="-127"/>
              </a:defRPr>
            </a:lvl4pPr>
            <a:lvl5pPr algn="l">
              <a:buNone/>
              <a:defRPr sz="1600" i="1" baseline="0">
                <a:solidFill>
                  <a:schemeClr val="tx1">
                    <a:lumMod val="75000"/>
                    <a:lumOff val="2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2023-12-11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556792"/>
            <a:ext cx="4464496" cy="345638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tx1">
                    <a:lumMod val="65000"/>
                    <a:lumOff val="35000"/>
                  </a:schemeClr>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2023-12-11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PARAMETRIC</a:t>
            </a:r>
            <a:br>
              <a:rPr lang="en-US" altLang="ko-KR" dirty="0"/>
            </a:br>
            <a:r>
              <a:rPr lang="en-US" altLang="ko-KR" dirty="0"/>
              <a:t>EQUALIZER</a:t>
            </a:r>
            <a:endParaRPr lang="ko-KR" altLang="en-US" b="1" dirty="0"/>
          </a:p>
        </p:txBody>
      </p:sp>
      <p:sp>
        <p:nvSpPr>
          <p:cNvPr id="2" name="TextBox 1">
            <a:extLst>
              <a:ext uri="{FF2B5EF4-FFF2-40B4-BE49-F238E27FC236}">
                <a16:creationId xmlns:a16="http://schemas.microsoft.com/office/drawing/2014/main" id="{64927CAA-5825-ECE1-D643-C4697132EE78}"/>
              </a:ext>
            </a:extLst>
          </p:cNvPr>
          <p:cNvSpPr txBox="1"/>
          <p:nvPr/>
        </p:nvSpPr>
        <p:spPr>
          <a:xfrm>
            <a:off x="629077" y="3856861"/>
            <a:ext cx="2160335" cy="1200329"/>
          </a:xfrm>
          <a:prstGeom prst="rect">
            <a:avLst/>
          </a:prstGeom>
          <a:noFill/>
        </p:spPr>
        <p:txBody>
          <a:bodyPr wrap="none" rtlCol="0">
            <a:spAutoFit/>
          </a:bodyPr>
          <a:lstStyle/>
          <a:p>
            <a:r>
              <a:rPr lang="en-US" dirty="0">
                <a:solidFill>
                  <a:schemeClr val="bg1"/>
                </a:solidFill>
              </a:rPr>
              <a:t>Marin C</a:t>
            </a:r>
            <a:r>
              <a:rPr lang="ro-RO" dirty="0">
                <a:solidFill>
                  <a:schemeClr val="bg1"/>
                </a:solidFill>
              </a:rPr>
              <a:t>ătă</a:t>
            </a:r>
            <a:r>
              <a:rPr lang="en-US" dirty="0">
                <a:solidFill>
                  <a:schemeClr val="bg1"/>
                </a:solidFill>
              </a:rPr>
              <a:t>lin</a:t>
            </a:r>
          </a:p>
          <a:p>
            <a:r>
              <a:rPr lang="en-US" dirty="0">
                <a:solidFill>
                  <a:schemeClr val="bg1"/>
                </a:solidFill>
              </a:rPr>
              <a:t>Matei Daniel</a:t>
            </a:r>
          </a:p>
          <a:p>
            <a:r>
              <a:rPr lang="en-US" dirty="0">
                <a:solidFill>
                  <a:schemeClr val="bg1"/>
                </a:solidFill>
              </a:rPr>
              <a:t>Nechifor Silviu-Mihail</a:t>
            </a:r>
          </a:p>
          <a:p>
            <a:r>
              <a:rPr lang="en-US" dirty="0">
                <a:solidFill>
                  <a:schemeClr val="bg1"/>
                </a:solidFill>
              </a:rPr>
              <a:t>Group 441G</a:t>
            </a:r>
          </a:p>
        </p:txBody>
      </p:sp>
    </p:spTree>
    <p:extLst>
      <p:ext uri="{BB962C8B-B14F-4D97-AF65-F5344CB8AC3E}">
        <p14:creationId xmlns:p14="http://schemas.microsoft.com/office/powerpoint/2010/main" val="4989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B09C-631F-E51B-0F56-2B0FEF47E91D}"/>
              </a:ext>
            </a:extLst>
          </p:cNvPr>
          <p:cNvSpPr>
            <a:spLocks noGrp="1"/>
          </p:cNvSpPr>
          <p:nvPr>
            <p:ph type="title"/>
          </p:nvPr>
        </p:nvSpPr>
        <p:spPr/>
        <p:txBody>
          <a:bodyPr/>
          <a:lstStyle/>
          <a:p>
            <a:r>
              <a:rPr lang="en-US" dirty="0"/>
              <a:t>Filter Implementations</a:t>
            </a:r>
          </a:p>
        </p:txBody>
      </p:sp>
      <p:pic>
        <p:nvPicPr>
          <p:cNvPr id="5" name="Content Placeholder 4">
            <a:extLst>
              <a:ext uri="{FF2B5EF4-FFF2-40B4-BE49-F238E27FC236}">
                <a16:creationId xmlns:a16="http://schemas.microsoft.com/office/drawing/2014/main" id="{68CC9967-717A-0BAA-2530-D4C08FF60BC9}"/>
              </a:ext>
            </a:extLst>
          </p:cNvPr>
          <p:cNvPicPr>
            <a:picLocks noGrp="1" noChangeAspect="1"/>
          </p:cNvPicPr>
          <p:nvPr>
            <p:ph idx="1"/>
          </p:nvPr>
        </p:nvPicPr>
        <p:blipFill>
          <a:blip r:embed="rId2"/>
          <a:stretch>
            <a:fillRect/>
          </a:stretch>
        </p:blipFill>
        <p:spPr>
          <a:xfrm>
            <a:off x="827584" y="1274719"/>
            <a:ext cx="4097628" cy="2832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165E8BE7-5575-1337-F350-8042E6AF6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4464021"/>
            <a:ext cx="5724128" cy="204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821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20C-13A6-3A4B-2704-FE52B222B6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F80963-C5BF-037D-5C17-D4C4359BFB3B}"/>
              </a:ext>
            </a:extLst>
          </p:cNvPr>
          <p:cNvSpPr>
            <a:spLocks noGrp="1"/>
          </p:cNvSpPr>
          <p:nvPr>
            <p:ph idx="1"/>
          </p:nvPr>
        </p:nvSpPr>
        <p:spPr>
          <a:xfrm>
            <a:off x="475602" y="2564904"/>
            <a:ext cx="4945029" cy="3425595"/>
          </a:xfrm>
        </p:spPr>
        <p:txBody>
          <a:bodyPr>
            <a:normAutofit fontScale="70000" lnSpcReduction="20000"/>
          </a:bodyPr>
          <a:lstStyle/>
          <a:p>
            <a:r>
              <a:rPr lang="en-US" sz="1800" b="0" i="0" dirty="0">
                <a:solidFill>
                  <a:schemeClr val="tx2"/>
                </a:solidFill>
                <a:effectLst/>
                <a:latin typeface="Consolas" panose="020B0609020204030204" pitchFamily="49" charset="0"/>
              </a:rPr>
              <a:t>case</a:t>
            </a:r>
            <a:r>
              <a:rPr lang="en-US" sz="1800" b="0" i="0" dirty="0">
                <a:solidFill>
                  <a:srgbClr val="0E00FF"/>
                </a:solidFill>
                <a:effectLst/>
                <a:latin typeface="Consolas" panose="020B0609020204030204" pitchFamily="49" charset="0"/>
              </a:rPr>
              <a:t> </a:t>
            </a:r>
            <a:r>
              <a:rPr lang="en-US" sz="1800" b="0" i="0" dirty="0">
                <a:effectLst/>
                <a:latin typeface="Consolas" panose="020B0609020204030204" pitchFamily="49" charset="0"/>
              </a:rPr>
              <a:t>2 </a:t>
            </a:r>
            <a:r>
              <a:rPr lang="en-US" sz="1800" b="0" i="0" dirty="0">
                <a:solidFill>
                  <a:schemeClr val="accent3"/>
                </a:solidFill>
                <a:effectLst/>
                <a:latin typeface="Consolas" panose="020B0609020204030204" pitchFamily="49" charset="0"/>
              </a:rPr>
              <a:t>% LPF </a:t>
            </a:r>
          </a:p>
          <a:p>
            <a:pPr lvl="1"/>
            <a:r>
              <a:rPr lang="en-US" sz="1800" b="0" i="0" dirty="0">
                <a:effectLst/>
                <a:latin typeface="Consolas" panose="020B0609020204030204" pitchFamily="49" charset="0"/>
              </a:rPr>
              <a:t>f0 = 500;</a:t>
            </a:r>
          </a:p>
          <a:p>
            <a:pPr lvl="1"/>
            <a:r>
              <a:rPr lang="en-US" sz="1800" b="0" i="0" dirty="0">
                <a:effectLst/>
                <a:latin typeface="Consolas" panose="020B0609020204030204" pitchFamily="49" charset="0"/>
              </a:rPr>
              <a:t>K = tan(pi*f0/fs);</a:t>
            </a:r>
          </a:p>
          <a:p>
            <a:pPr lvl="1"/>
            <a:r>
              <a:rPr lang="en-US" sz="1800" b="0" i="0" dirty="0">
                <a:effectLst/>
                <a:latin typeface="Consolas" panose="020B0609020204030204" pitchFamily="49" charset="0"/>
              </a:rPr>
              <a:t>Q = 1/sqrt(2);</a:t>
            </a:r>
          </a:p>
          <a:p>
            <a:pPr lvl="1"/>
            <a:endParaRPr lang="en-US" sz="1800" b="0" i="0" dirty="0">
              <a:effectLst/>
              <a:latin typeface="Consolas" panose="020B0609020204030204" pitchFamily="49" charset="0"/>
            </a:endParaRPr>
          </a:p>
          <a:p>
            <a:pPr lvl="1"/>
            <a:r>
              <a:rPr lang="en-US" sz="1800" b="0" i="0" dirty="0">
                <a:effectLst/>
                <a:latin typeface="Consolas" panose="020B0609020204030204" pitchFamily="49" charset="0"/>
              </a:rPr>
              <a:t>b0 = K^2*Q/(K^2*Q+K+Q);</a:t>
            </a:r>
          </a:p>
          <a:p>
            <a:pPr lvl="1"/>
            <a:r>
              <a:rPr lang="en-US" sz="1800" b="0" i="0" dirty="0">
                <a:effectLst/>
                <a:latin typeface="Consolas" panose="020B0609020204030204" pitchFamily="49" charset="0"/>
              </a:rPr>
              <a:t>b1 = 2*K^2*Q/(K^2*Q+K+Q);</a:t>
            </a:r>
          </a:p>
          <a:p>
            <a:pPr lvl="1"/>
            <a:r>
              <a:rPr lang="en-US" sz="1800" b="0" i="0" dirty="0">
                <a:effectLst/>
                <a:latin typeface="Consolas" panose="020B0609020204030204" pitchFamily="49" charset="0"/>
              </a:rPr>
              <a:t>b2 = K^2*Q/(K^2*Q+K+Q);</a:t>
            </a:r>
          </a:p>
          <a:p>
            <a:pPr lvl="1"/>
            <a:r>
              <a:rPr lang="en-US" sz="1800" b="0" i="0" dirty="0">
                <a:effectLst/>
                <a:latin typeface="Consolas" panose="020B0609020204030204" pitchFamily="49" charset="0"/>
              </a:rPr>
              <a:t>a0 = 1;</a:t>
            </a:r>
          </a:p>
          <a:p>
            <a:pPr lvl="1"/>
            <a:r>
              <a:rPr lang="en-US" sz="1800" b="0" i="0" dirty="0">
                <a:effectLst/>
                <a:latin typeface="Consolas" panose="020B0609020204030204" pitchFamily="49" charset="0"/>
              </a:rPr>
              <a:t>a1 = 2*Q*(K^2-1)/(K^2*Q+K+Q);</a:t>
            </a:r>
          </a:p>
          <a:p>
            <a:pPr lvl="1"/>
            <a:r>
              <a:rPr lang="en-US" sz="1800" b="0" i="0" dirty="0">
                <a:effectLst/>
                <a:latin typeface="Consolas" panose="020B0609020204030204" pitchFamily="49" charset="0"/>
              </a:rPr>
              <a:t>a2 = (K^2*Q-K+Q)/(K^2*Q+K+Q);</a:t>
            </a:r>
          </a:p>
          <a:p>
            <a:pPr lvl="1"/>
            <a:r>
              <a:rPr lang="en-US" sz="1800" b="0" i="0" dirty="0">
                <a:effectLst/>
                <a:latin typeface="Consolas" panose="020B0609020204030204" pitchFamily="49" charset="0"/>
              </a:rPr>
              <a:t>b = [ b0 b1 b2 ];</a:t>
            </a:r>
          </a:p>
          <a:p>
            <a:pPr lvl="1"/>
            <a:r>
              <a:rPr lang="en-US" sz="1800" b="0" i="0" dirty="0">
                <a:effectLst/>
                <a:latin typeface="Consolas" panose="020B0609020204030204" pitchFamily="49" charset="0"/>
              </a:rPr>
              <a:t>a = [ a0 a1 a2 ];</a:t>
            </a:r>
          </a:p>
          <a:p>
            <a:pPr lvl="1"/>
            <a:endParaRPr lang="en-US" sz="1800" b="0" i="0" dirty="0">
              <a:effectLst/>
              <a:latin typeface="Consolas" panose="020B0609020204030204" pitchFamily="49" charset="0"/>
            </a:endParaRPr>
          </a:p>
          <a:p>
            <a:r>
              <a:rPr lang="en-US" sz="1800" b="0" i="0" dirty="0">
                <a:effectLst/>
                <a:latin typeface="Consolas" panose="020B0609020204030204" pitchFamily="49" charset="0"/>
              </a:rPr>
              <a:t>y = filter(</a:t>
            </a:r>
            <a:r>
              <a:rPr lang="en-US" sz="1800" b="0" i="0" dirty="0" err="1">
                <a:effectLst/>
                <a:latin typeface="Consolas" panose="020B0609020204030204" pitchFamily="49" charset="0"/>
              </a:rPr>
              <a:t>b,a,x</a:t>
            </a:r>
            <a:r>
              <a:rPr lang="en-US" sz="1800" b="0" i="0" dirty="0">
                <a:effectLst/>
                <a:latin typeface="Consolas" panose="020B0609020204030204" pitchFamily="49" charset="0"/>
              </a:rPr>
              <a:t>);</a:t>
            </a:r>
          </a:p>
          <a:p>
            <a:br>
              <a:rPr lang="en-US" sz="1800" b="0" i="0" dirty="0">
                <a:effectLst/>
                <a:latin typeface="Menlo"/>
              </a:rPr>
            </a:br>
            <a:endParaRPr lang="en-US" sz="1800" b="0" i="0" dirty="0">
              <a:effectLst/>
              <a:latin typeface="Menlo"/>
            </a:endParaRPr>
          </a:p>
          <a:p>
            <a:endParaRPr lang="en-US" dirty="0">
              <a:latin typeface="Consolas" panose="020B0609020204030204" pitchFamily="49" charset="0"/>
            </a:endParaRPr>
          </a:p>
        </p:txBody>
      </p:sp>
      <p:pic>
        <p:nvPicPr>
          <p:cNvPr id="5" name="Picture 4">
            <a:extLst>
              <a:ext uri="{FF2B5EF4-FFF2-40B4-BE49-F238E27FC236}">
                <a16:creationId xmlns:a16="http://schemas.microsoft.com/office/drawing/2014/main" id="{1C701F58-431C-5543-CFD7-AE6546A0CF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6120"/>
          <a:stretch/>
        </p:blipFill>
        <p:spPr>
          <a:xfrm>
            <a:off x="1188132" y="1412776"/>
            <a:ext cx="6767736" cy="7969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8972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B09C-631F-E51B-0F56-2B0FEF47E91D}"/>
              </a:ext>
            </a:extLst>
          </p:cNvPr>
          <p:cNvSpPr>
            <a:spLocks noGrp="1"/>
          </p:cNvSpPr>
          <p:nvPr>
            <p:ph type="title"/>
          </p:nvPr>
        </p:nvSpPr>
        <p:spPr/>
        <p:txBody>
          <a:bodyPr/>
          <a:lstStyle/>
          <a:p>
            <a:r>
              <a:rPr lang="en-US" dirty="0"/>
              <a:t>Filter Implementations</a:t>
            </a:r>
          </a:p>
        </p:txBody>
      </p:sp>
      <p:pic>
        <p:nvPicPr>
          <p:cNvPr id="13" name="Content Placeholder 12">
            <a:extLst>
              <a:ext uri="{FF2B5EF4-FFF2-40B4-BE49-F238E27FC236}">
                <a16:creationId xmlns:a16="http://schemas.microsoft.com/office/drawing/2014/main" id="{E23360FA-5EFC-4573-953D-6A48E9E9B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93" y="1556792"/>
            <a:ext cx="4118400" cy="308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334368C-1C80-A832-42BE-2E82914AD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247" y="1556792"/>
            <a:ext cx="4118400" cy="308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889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Flowchart</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lstStyle/>
          <a:p>
            <a:pPr algn="l"/>
            <a:endParaRPr lang="en-US" altLang="en-US" b="1" i="0" dirty="0">
              <a:latin typeface="Söhne"/>
            </a:endParaRPr>
          </a:p>
        </p:txBody>
      </p:sp>
      <p:pic>
        <p:nvPicPr>
          <p:cNvPr id="10" name="Picture 9">
            <a:extLst>
              <a:ext uri="{FF2B5EF4-FFF2-40B4-BE49-F238E27FC236}">
                <a16:creationId xmlns:a16="http://schemas.microsoft.com/office/drawing/2014/main" id="{0E1151BA-92C1-FBE1-27AB-361607687223}"/>
              </a:ext>
            </a:extLst>
          </p:cNvPr>
          <p:cNvPicPr>
            <a:picLocks noChangeAspect="1"/>
          </p:cNvPicPr>
          <p:nvPr/>
        </p:nvPicPr>
        <p:blipFill>
          <a:blip r:embed="rId2"/>
          <a:stretch>
            <a:fillRect/>
          </a:stretch>
        </p:blipFill>
        <p:spPr>
          <a:xfrm>
            <a:off x="3851920" y="1577719"/>
            <a:ext cx="3276600" cy="4810125"/>
          </a:xfrm>
          <a:prstGeom prst="rect">
            <a:avLst/>
          </a:prstGeom>
        </p:spPr>
      </p:pic>
      <p:sp>
        <p:nvSpPr>
          <p:cNvPr id="11" name="TextBox 10">
            <a:extLst>
              <a:ext uri="{FF2B5EF4-FFF2-40B4-BE49-F238E27FC236}">
                <a16:creationId xmlns:a16="http://schemas.microsoft.com/office/drawing/2014/main" id="{BC2A30E7-3855-62DC-F8D0-5310CDAC6877}"/>
              </a:ext>
            </a:extLst>
          </p:cNvPr>
          <p:cNvSpPr txBox="1"/>
          <p:nvPr/>
        </p:nvSpPr>
        <p:spPr>
          <a:xfrm>
            <a:off x="1151620" y="3717032"/>
            <a:ext cx="1872208" cy="369332"/>
          </a:xfrm>
          <a:prstGeom prst="rect">
            <a:avLst/>
          </a:prstGeom>
          <a:noFill/>
        </p:spPr>
        <p:txBody>
          <a:bodyPr wrap="square" rtlCol="0">
            <a:spAutoFit/>
          </a:bodyPr>
          <a:lstStyle/>
          <a:p>
            <a:r>
              <a:rPr lang="en-US" dirty="0" err="1">
                <a:solidFill>
                  <a:schemeClr val="bg1"/>
                </a:solidFill>
              </a:rPr>
              <a:t>Matei</a:t>
            </a:r>
            <a:r>
              <a:rPr lang="en-US" dirty="0">
                <a:solidFill>
                  <a:schemeClr val="bg1"/>
                </a:solidFill>
              </a:rPr>
              <a:t> Daniel</a:t>
            </a:r>
          </a:p>
        </p:txBody>
      </p:sp>
      <p:cxnSp>
        <p:nvCxnSpPr>
          <p:cNvPr id="13" name="Straight Arrow Connector 12">
            <a:extLst>
              <a:ext uri="{FF2B5EF4-FFF2-40B4-BE49-F238E27FC236}">
                <a16:creationId xmlns:a16="http://schemas.microsoft.com/office/drawing/2014/main" id="{4D950521-159D-2A0E-973C-B2683198A0BA}"/>
              </a:ext>
            </a:extLst>
          </p:cNvPr>
          <p:cNvCxnSpPr>
            <a:cxnSpLocks/>
          </p:cNvCxnSpPr>
          <p:nvPr/>
        </p:nvCxnSpPr>
        <p:spPr>
          <a:xfrm flipV="1">
            <a:off x="2627784" y="2774411"/>
            <a:ext cx="3240360" cy="115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A4B6380-3017-AB30-98A8-8F0BABDDF1B0}"/>
              </a:ext>
            </a:extLst>
          </p:cNvPr>
          <p:cNvCxnSpPr>
            <a:cxnSpLocks/>
          </p:cNvCxnSpPr>
          <p:nvPr/>
        </p:nvCxnSpPr>
        <p:spPr>
          <a:xfrm flipV="1">
            <a:off x="2627784" y="2780928"/>
            <a:ext cx="1872208" cy="111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889DAC-2006-08D5-AE49-83E6B64D0629}"/>
              </a:ext>
            </a:extLst>
          </p:cNvPr>
          <p:cNvCxnSpPr>
            <a:cxnSpLocks/>
          </p:cNvCxnSpPr>
          <p:nvPr/>
        </p:nvCxnSpPr>
        <p:spPr>
          <a:xfrm flipV="1">
            <a:off x="2627784" y="3284984"/>
            <a:ext cx="288032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10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AB44-D50C-164A-B96A-6B2E39C6BC28}"/>
              </a:ext>
            </a:extLst>
          </p:cNvPr>
          <p:cNvSpPr>
            <a:spLocks noGrp="1"/>
          </p:cNvSpPr>
          <p:nvPr>
            <p:ph type="title"/>
          </p:nvPr>
        </p:nvSpPr>
        <p:spPr/>
        <p:txBody>
          <a:bodyPr/>
          <a:lstStyle/>
          <a:p>
            <a:r>
              <a:rPr lang="en-US" dirty="0"/>
              <a:t>Graphical User Interface (GUI)</a:t>
            </a:r>
          </a:p>
        </p:txBody>
      </p:sp>
      <p:pic>
        <p:nvPicPr>
          <p:cNvPr id="5" name="Content Placeholder 4">
            <a:extLst>
              <a:ext uri="{FF2B5EF4-FFF2-40B4-BE49-F238E27FC236}">
                <a16:creationId xmlns:a16="http://schemas.microsoft.com/office/drawing/2014/main" id="{CFA31719-57E6-BAC4-33BB-7F3BCEB8F6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244" y="1227138"/>
            <a:ext cx="7779449" cy="5154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267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18AD-8651-85FB-C08E-18654ACCCB6A}"/>
              </a:ext>
            </a:extLst>
          </p:cNvPr>
          <p:cNvSpPr>
            <a:spLocks noGrp="1"/>
          </p:cNvSpPr>
          <p:nvPr>
            <p:ph type="title"/>
          </p:nvPr>
        </p:nvSpPr>
        <p:spPr/>
        <p:txBody>
          <a:bodyPr/>
          <a:lstStyle/>
          <a:p>
            <a:r>
              <a:rPr lang="en-US" dirty="0"/>
              <a:t>Graphical User Interface (GUI)</a:t>
            </a:r>
          </a:p>
        </p:txBody>
      </p:sp>
      <p:sp>
        <p:nvSpPr>
          <p:cNvPr id="3" name="Content Placeholder 2">
            <a:extLst>
              <a:ext uri="{FF2B5EF4-FFF2-40B4-BE49-F238E27FC236}">
                <a16:creationId xmlns:a16="http://schemas.microsoft.com/office/drawing/2014/main" id="{2D9B5B54-2EF7-E257-EE01-D4E46E19F361}"/>
              </a:ext>
            </a:extLst>
          </p:cNvPr>
          <p:cNvSpPr>
            <a:spLocks noGrp="1"/>
          </p:cNvSpPr>
          <p:nvPr>
            <p:ph idx="1"/>
          </p:nvPr>
        </p:nvSpPr>
        <p:spPr>
          <a:xfrm>
            <a:off x="491067" y="1227541"/>
            <a:ext cx="4224949" cy="2993547"/>
          </a:xfrm>
        </p:spPr>
        <p:txBody>
          <a:bodyPr>
            <a:normAutofit fontScale="62500" lnSpcReduction="20000"/>
          </a:bodyPr>
          <a:lstStyle/>
          <a:p>
            <a:r>
              <a:rPr lang="en-US" sz="1800" b="0" i="0" dirty="0">
                <a:solidFill>
                  <a:srgbClr val="008013"/>
                </a:solidFill>
                <a:effectLst/>
                <a:latin typeface="Consolas" panose="020B0609020204030204" pitchFamily="49" charset="0"/>
              </a:rPr>
              <a:t>% Button pushed function: </a:t>
            </a:r>
            <a:r>
              <a:rPr lang="en-US" sz="1800" b="0" i="0" dirty="0" err="1">
                <a:solidFill>
                  <a:srgbClr val="008013"/>
                </a:solidFill>
                <a:effectLst/>
                <a:latin typeface="Consolas" panose="020B0609020204030204" pitchFamily="49" charset="0"/>
              </a:rPr>
              <a:t>PLAYButton</a:t>
            </a:r>
            <a:endParaRPr lang="en-US" sz="1800" b="0" i="0" dirty="0">
              <a:effectLst/>
              <a:latin typeface="Consolas" panose="020B0609020204030204" pitchFamily="49" charset="0"/>
            </a:endParaRPr>
          </a:p>
          <a:p>
            <a:pPr lvl="1"/>
            <a:r>
              <a:rPr lang="en-US" sz="1800" b="0" i="0" dirty="0">
                <a:solidFill>
                  <a:schemeClr val="tx2"/>
                </a:solidFill>
                <a:effectLst/>
                <a:latin typeface="Consolas" panose="020B0609020204030204" pitchFamily="49" charset="0"/>
              </a:rPr>
              <a:t>function</a:t>
            </a:r>
            <a:r>
              <a:rPr lang="en-US" sz="1800" b="0" i="0" dirty="0">
                <a:solidFill>
                  <a:srgbClr val="0E00FF"/>
                </a:solidFill>
                <a:effectLst/>
                <a:latin typeface="Consolas" panose="020B0609020204030204" pitchFamily="49" charset="0"/>
              </a:rPr>
              <a:t> </a:t>
            </a:r>
            <a:r>
              <a:rPr lang="en-US" sz="1800" b="0" i="0" dirty="0" err="1">
                <a:effectLst/>
                <a:latin typeface="Consolas" panose="020B0609020204030204" pitchFamily="49" charset="0"/>
              </a:rPr>
              <a:t>PLAYButtonPushed</a:t>
            </a:r>
            <a:r>
              <a:rPr lang="en-US" sz="1800" b="0" i="0" dirty="0">
                <a:effectLst/>
                <a:latin typeface="Consolas" panose="020B0609020204030204" pitchFamily="49" charset="0"/>
              </a:rPr>
              <a:t>(app, event)</a:t>
            </a:r>
          </a:p>
          <a:p>
            <a:pPr lvl="2"/>
            <a:r>
              <a:rPr lang="en-US" sz="1800" b="0" i="0" dirty="0">
                <a:solidFill>
                  <a:schemeClr val="tx2"/>
                </a:solidFill>
                <a:effectLst/>
                <a:latin typeface="Consolas" panose="020B0609020204030204" pitchFamily="49" charset="0"/>
              </a:rPr>
              <a:t>if</a:t>
            </a:r>
            <a:r>
              <a:rPr lang="en-US" sz="1800" b="0" i="0" dirty="0">
                <a:solidFill>
                  <a:srgbClr val="0E00FF"/>
                </a:solidFill>
                <a:effectLst/>
                <a:latin typeface="Consolas" panose="020B0609020204030204" pitchFamily="49" charset="0"/>
              </a:rPr>
              <a:t> </a:t>
            </a:r>
            <a:r>
              <a:rPr lang="en-US" sz="1800" b="0" i="0" dirty="0" err="1">
                <a:effectLst/>
                <a:latin typeface="Consolas" panose="020B0609020204030204" pitchFamily="49" charset="0"/>
              </a:rPr>
              <a:t>strcmp</a:t>
            </a:r>
            <a:r>
              <a:rPr lang="en-US" sz="1800" b="0" i="0" dirty="0">
                <a:effectLst/>
                <a:latin typeface="Consolas" panose="020B0609020204030204" pitchFamily="49" charset="0"/>
              </a:rPr>
              <a:t>(</a:t>
            </a:r>
            <a:r>
              <a:rPr lang="en-US" sz="1800" b="0" i="0" dirty="0" err="1">
                <a:effectLst/>
                <a:latin typeface="Consolas" panose="020B0609020204030204" pitchFamily="49" charset="0"/>
              </a:rPr>
              <a:t>app.PLAYButton.Text,</a:t>
            </a:r>
            <a:r>
              <a:rPr lang="en-US" sz="1800" b="0" i="0" dirty="0" err="1">
                <a:solidFill>
                  <a:schemeClr val="accent4"/>
                </a:solidFill>
                <a:effectLst/>
                <a:latin typeface="Consolas" panose="020B0609020204030204" pitchFamily="49" charset="0"/>
              </a:rPr>
              <a:t>'PLAY</a:t>
            </a:r>
            <a:r>
              <a:rPr lang="en-US" sz="1800" b="0" i="0" dirty="0">
                <a:solidFill>
                  <a:schemeClr val="accent4"/>
                </a:solidFill>
                <a:effectLst/>
                <a:latin typeface="Consolas" panose="020B0609020204030204" pitchFamily="49" charset="0"/>
              </a:rPr>
              <a:t>'</a:t>
            </a:r>
            <a:r>
              <a:rPr lang="en-US" sz="1800" b="0" i="0" dirty="0">
                <a:effectLst/>
                <a:latin typeface="Consolas" panose="020B0609020204030204" pitchFamily="49" charset="0"/>
              </a:rPr>
              <a:t>)</a:t>
            </a:r>
          </a:p>
          <a:p>
            <a:pPr lvl="2"/>
            <a:r>
              <a:rPr lang="en-US" sz="1800" b="0" i="0" dirty="0" err="1">
                <a:effectLst/>
                <a:latin typeface="Consolas" panose="020B0609020204030204" pitchFamily="49" charset="0"/>
              </a:rPr>
              <a:t>app.pushed</a:t>
            </a:r>
            <a:r>
              <a:rPr lang="en-US" sz="1800" b="0" i="0" dirty="0">
                <a:effectLst/>
                <a:latin typeface="Consolas" panose="020B0609020204030204" pitchFamily="49" charset="0"/>
              </a:rPr>
              <a:t> = 1;</a:t>
            </a:r>
          </a:p>
          <a:p>
            <a:pPr lvl="2"/>
            <a:r>
              <a:rPr lang="en-US" sz="1800" b="0" i="0" dirty="0" err="1">
                <a:effectLst/>
                <a:latin typeface="Consolas" panose="020B0609020204030204" pitchFamily="49" charset="0"/>
              </a:rPr>
              <a:t>app.PLAYButton.Text</a:t>
            </a:r>
            <a:r>
              <a:rPr lang="en-US" sz="1800" b="0" i="0" dirty="0">
                <a:effectLst/>
                <a:latin typeface="Consolas" panose="020B0609020204030204" pitchFamily="49" charset="0"/>
              </a:rPr>
              <a:t> = </a:t>
            </a:r>
            <a:r>
              <a:rPr lang="en-US" sz="1800" b="0" i="0" dirty="0">
                <a:solidFill>
                  <a:schemeClr val="accent4"/>
                </a:solidFill>
                <a:effectLst/>
                <a:latin typeface="Consolas" panose="020B0609020204030204" pitchFamily="49" charset="0"/>
              </a:rPr>
              <a:t>"STOP";</a:t>
            </a:r>
          </a:p>
          <a:p>
            <a:pPr lvl="2"/>
            <a:r>
              <a:rPr lang="en-US" sz="1800" b="0" i="0" dirty="0" err="1">
                <a:effectLst/>
                <a:latin typeface="Consolas" panose="020B0609020204030204" pitchFamily="49" charset="0"/>
              </a:rPr>
              <a:t>updateGraph</a:t>
            </a:r>
            <a:r>
              <a:rPr lang="en-US" sz="1800" b="0" i="0" dirty="0">
                <a:effectLst/>
                <a:latin typeface="Consolas" panose="020B0609020204030204" pitchFamily="49" charset="0"/>
              </a:rPr>
              <a:t>(app,1);</a:t>
            </a:r>
          </a:p>
          <a:p>
            <a:pPr lvl="2"/>
            <a:r>
              <a:rPr lang="en-US" sz="1800" b="0" i="0" dirty="0">
                <a:solidFill>
                  <a:schemeClr val="tx2"/>
                </a:solidFill>
                <a:effectLst/>
                <a:latin typeface="Consolas" panose="020B0609020204030204" pitchFamily="49" charset="0"/>
              </a:rPr>
              <a:t>elseif</a:t>
            </a:r>
            <a:r>
              <a:rPr lang="en-US" sz="1800" b="0" i="0" dirty="0">
                <a:solidFill>
                  <a:srgbClr val="0E00FF"/>
                </a:solidFill>
                <a:effectLst/>
                <a:latin typeface="Consolas" panose="020B0609020204030204" pitchFamily="49" charset="0"/>
              </a:rPr>
              <a:t> </a:t>
            </a:r>
            <a:r>
              <a:rPr lang="en-US" sz="1800" b="0" i="0" dirty="0" err="1">
                <a:effectLst/>
                <a:latin typeface="Consolas" panose="020B0609020204030204" pitchFamily="49" charset="0"/>
              </a:rPr>
              <a:t>strcmp</a:t>
            </a:r>
            <a:r>
              <a:rPr lang="en-US" sz="1800" b="0" i="0" dirty="0">
                <a:effectLst/>
                <a:latin typeface="Consolas" panose="020B0609020204030204" pitchFamily="49" charset="0"/>
              </a:rPr>
              <a:t>(</a:t>
            </a:r>
            <a:r>
              <a:rPr lang="en-US" sz="1800" b="0" i="0" dirty="0" err="1">
                <a:effectLst/>
                <a:latin typeface="Consolas" panose="020B0609020204030204" pitchFamily="49" charset="0"/>
              </a:rPr>
              <a:t>app.PLAYButton.Text,</a:t>
            </a:r>
            <a:r>
              <a:rPr lang="en-US" sz="1800" b="0" i="0" dirty="0" err="1">
                <a:solidFill>
                  <a:schemeClr val="accent4"/>
                </a:solidFill>
                <a:effectLst/>
                <a:latin typeface="Consolas" panose="020B0609020204030204" pitchFamily="49" charset="0"/>
              </a:rPr>
              <a:t>'STOP</a:t>
            </a:r>
            <a:r>
              <a:rPr lang="en-US" sz="1800" b="0" i="0" dirty="0">
                <a:solidFill>
                  <a:schemeClr val="accent4"/>
                </a:solidFill>
                <a:effectLst/>
                <a:latin typeface="Consolas" panose="020B0609020204030204" pitchFamily="49" charset="0"/>
              </a:rPr>
              <a:t>'</a:t>
            </a:r>
            <a:r>
              <a:rPr lang="en-US" sz="1800" b="0" i="0" dirty="0">
                <a:effectLst/>
                <a:latin typeface="Consolas" panose="020B0609020204030204" pitchFamily="49" charset="0"/>
              </a:rPr>
              <a:t>)</a:t>
            </a:r>
          </a:p>
          <a:p>
            <a:pPr lvl="2"/>
            <a:r>
              <a:rPr lang="en-US" sz="1800" b="0" i="0" dirty="0" err="1">
                <a:effectLst/>
                <a:latin typeface="Consolas" panose="020B0609020204030204" pitchFamily="49" charset="0"/>
              </a:rPr>
              <a:t>app.actuallyStopped</a:t>
            </a:r>
            <a:r>
              <a:rPr lang="en-US" sz="1800" b="0" i="0" dirty="0">
                <a:effectLst/>
                <a:latin typeface="Consolas" panose="020B0609020204030204" pitchFamily="49" charset="0"/>
              </a:rPr>
              <a:t> = 1;</a:t>
            </a:r>
          </a:p>
          <a:p>
            <a:pPr lvl="2"/>
            <a:r>
              <a:rPr lang="en-US" sz="1800" b="0" i="0" dirty="0" err="1">
                <a:effectLst/>
                <a:latin typeface="Consolas" panose="020B0609020204030204" pitchFamily="49" charset="0"/>
              </a:rPr>
              <a:t>updateGraph</a:t>
            </a:r>
            <a:r>
              <a:rPr lang="en-US" sz="1800" b="0" i="0" dirty="0">
                <a:effectLst/>
                <a:latin typeface="Consolas" panose="020B0609020204030204" pitchFamily="49" charset="0"/>
              </a:rPr>
              <a:t>(app,1);</a:t>
            </a:r>
          </a:p>
          <a:p>
            <a:pPr lvl="2"/>
            <a:r>
              <a:rPr lang="en-US" sz="1800" b="0" i="0" dirty="0" err="1">
                <a:effectLst/>
                <a:latin typeface="Consolas" panose="020B0609020204030204" pitchFamily="49" charset="0"/>
              </a:rPr>
              <a:t>app.PLAYButton.Text</a:t>
            </a:r>
            <a:r>
              <a:rPr lang="en-US" sz="1800" b="0" i="0" dirty="0">
                <a:effectLst/>
                <a:latin typeface="Consolas" panose="020B0609020204030204" pitchFamily="49" charset="0"/>
              </a:rPr>
              <a:t> = </a:t>
            </a:r>
            <a:r>
              <a:rPr lang="en-US" sz="1800" b="0" i="0" dirty="0">
                <a:solidFill>
                  <a:schemeClr val="accent4"/>
                </a:solidFill>
                <a:effectLst/>
                <a:latin typeface="Consolas" panose="020B0609020204030204" pitchFamily="49" charset="0"/>
              </a:rPr>
              <a:t>'PLAY'</a:t>
            </a:r>
            <a:r>
              <a:rPr lang="en-US" sz="1800" b="0" i="0" dirty="0">
                <a:effectLst/>
                <a:latin typeface="Consolas" panose="020B0609020204030204" pitchFamily="49" charset="0"/>
              </a:rPr>
              <a:t>;</a:t>
            </a:r>
          </a:p>
          <a:p>
            <a:pPr lvl="1"/>
            <a:r>
              <a:rPr lang="en-US" sz="1800" b="0" i="0" dirty="0">
                <a:solidFill>
                  <a:schemeClr val="tx2"/>
                </a:solidFill>
                <a:effectLst/>
                <a:latin typeface="Consolas" panose="020B0609020204030204" pitchFamily="49" charset="0"/>
              </a:rPr>
              <a:t>end</a:t>
            </a:r>
          </a:p>
          <a:p>
            <a:r>
              <a:rPr lang="en-US" sz="1800" b="0" i="0" dirty="0">
                <a:solidFill>
                  <a:schemeClr val="tx2"/>
                </a:solidFill>
                <a:effectLst/>
                <a:latin typeface="Consolas" panose="020B0609020204030204" pitchFamily="49" charset="0"/>
              </a:rPr>
              <a:t>end</a:t>
            </a:r>
          </a:p>
          <a:p>
            <a:br>
              <a:rPr lang="en-US" sz="1800" b="0" i="0" dirty="0">
                <a:effectLst/>
                <a:latin typeface="Menlo"/>
              </a:rPr>
            </a:br>
            <a:endParaRPr lang="en-US" sz="1800" b="0" i="0" dirty="0">
              <a:effectLst/>
              <a:latin typeface="Menlo"/>
            </a:endParaRPr>
          </a:p>
          <a:p>
            <a:endParaRPr lang="en-US" dirty="0"/>
          </a:p>
        </p:txBody>
      </p:sp>
      <p:pic>
        <p:nvPicPr>
          <p:cNvPr id="5" name="Picture 4">
            <a:extLst>
              <a:ext uri="{FF2B5EF4-FFF2-40B4-BE49-F238E27FC236}">
                <a16:creationId xmlns:a16="http://schemas.microsoft.com/office/drawing/2014/main" id="{52F3ACCB-7790-7140-2AAD-830B1F560D33}"/>
              </a:ext>
            </a:extLst>
          </p:cNvPr>
          <p:cNvPicPr>
            <a:picLocks noChangeAspect="1"/>
          </p:cNvPicPr>
          <p:nvPr/>
        </p:nvPicPr>
        <p:blipFill>
          <a:blip r:embed="rId2"/>
          <a:stretch>
            <a:fillRect/>
          </a:stretch>
        </p:blipFill>
        <p:spPr>
          <a:xfrm>
            <a:off x="2195736" y="4005064"/>
            <a:ext cx="2016224" cy="1353170"/>
          </a:xfrm>
          <a:prstGeom prst="rect">
            <a:avLst/>
          </a:prstGeom>
        </p:spPr>
      </p:pic>
      <p:sp>
        <p:nvSpPr>
          <p:cNvPr id="6" name="TextBox 5">
            <a:extLst>
              <a:ext uri="{FF2B5EF4-FFF2-40B4-BE49-F238E27FC236}">
                <a16:creationId xmlns:a16="http://schemas.microsoft.com/office/drawing/2014/main" id="{2D1A5935-213A-9E58-F000-A08342F92502}"/>
              </a:ext>
            </a:extLst>
          </p:cNvPr>
          <p:cNvSpPr txBox="1"/>
          <p:nvPr/>
        </p:nvSpPr>
        <p:spPr>
          <a:xfrm>
            <a:off x="4716016" y="1242222"/>
            <a:ext cx="5472608" cy="2308324"/>
          </a:xfrm>
          <a:prstGeom prst="rect">
            <a:avLst/>
          </a:prstGeom>
          <a:noFill/>
        </p:spPr>
        <p:txBody>
          <a:bodyPr wrap="square" rtlCol="0">
            <a:spAutoFit/>
          </a:bodyPr>
          <a:lstStyle/>
          <a:p>
            <a:r>
              <a:rPr lang="en-US" sz="1200" b="0" i="0" dirty="0">
                <a:solidFill>
                  <a:schemeClr val="tx2"/>
                </a:solidFill>
                <a:effectLst/>
                <a:latin typeface="Consolas" panose="020B0609020204030204" pitchFamily="49" charset="0"/>
              </a:rPr>
              <a:t>function</a:t>
            </a:r>
            <a:r>
              <a:rPr lang="en-US" sz="1200" b="0" i="0" dirty="0">
                <a:solidFill>
                  <a:schemeClr val="bg1"/>
                </a:solidFill>
                <a:effectLst/>
                <a:latin typeface="Consolas" panose="020B0609020204030204" pitchFamily="49" charset="0"/>
              </a:rPr>
              <a:t> </a:t>
            </a:r>
            <a:r>
              <a:rPr lang="en-US" sz="1200" b="0" i="0" dirty="0" err="1">
                <a:solidFill>
                  <a:schemeClr val="bg1"/>
                </a:solidFill>
                <a:effectLst/>
                <a:latin typeface="Consolas" panose="020B0609020204030204" pitchFamily="49" charset="0"/>
              </a:rPr>
              <a:t>PAUSEButtonPushed</a:t>
            </a:r>
            <a:r>
              <a:rPr lang="en-US" sz="1200" b="0" i="0" dirty="0">
                <a:solidFill>
                  <a:schemeClr val="bg1"/>
                </a:solidFill>
                <a:effectLst/>
                <a:latin typeface="Consolas" panose="020B0609020204030204" pitchFamily="49" charset="0"/>
              </a:rPr>
              <a:t>(app, event)</a:t>
            </a:r>
          </a:p>
          <a:p>
            <a:pPr lvl="1"/>
            <a:r>
              <a:rPr lang="en-US" sz="1200" b="0" i="0" dirty="0" err="1">
                <a:solidFill>
                  <a:schemeClr val="bg1"/>
                </a:solidFill>
                <a:effectLst/>
                <a:latin typeface="Consolas" panose="020B0609020204030204" pitchFamily="49" charset="0"/>
              </a:rPr>
              <a:t>app.stopped</a:t>
            </a:r>
            <a:r>
              <a:rPr lang="en-US" sz="1200" b="0" i="0" dirty="0">
                <a:solidFill>
                  <a:schemeClr val="bg1"/>
                </a:solidFill>
                <a:effectLst/>
                <a:latin typeface="Consolas" panose="020B0609020204030204" pitchFamily="49" charset="0"/>
              </a:rPr>
              <a:t> =1;</a:t>
            </a:r>
          </a:p>
          <a:p>
            <a:pPr lvl="1"/>
            <a:r>
              <a:rPr lang="en-US" sz="1200" b="0" i="0" dirty="0">
                <a:solidFill>
                  <a:schemeClr val="tx2"/>
                </a:solidFill>
                <a:effectLst/>
                <a:latin typeface="Consolas" panose="020B0609020204030204" pitchFamily="49" charset="0"/>
              </a:rPr>
              <a:t>if</a:t>
            </a:r>
            <a:r>
              <a:rPr lang="en-US" sz="1200" b="0" i="0" dirty="0">
                <a:solidFill>
                  <a:schemeClr val="bg1"/>
                </a:solidFill>
                <a:effectLst/>
                <a:latin typeface="Consolas" panose="020B0609020204030204" pitchFamily="49" charset="0"/>
              </a:rPr>
              <a:t> </a:t>
            </a:r>
            <a:r>
              <a:rPr lang="en-US" sz="1200" b="0" i="0" dirty="0" err="1">
                <a:solidFill>
                  <a:schemeClr val="bg1"/>
                </a:solidFill>
                <a:effectLst/>
                <a:latin typeface="Consolas" panose="020B0609020204030204" pitchFamily="49" charset="0"/>
              </a:rPr>
              <a:t>strcmp</a:t>
            </a:r>
            <a:r>
              <a:rPr lang="en-US" sz="1200" b="0" i="0" dirty="0">
                <a:solidFill>
                  <a:schemeClr val="bg1"/>
                </a:solidFill>
                <a:effectLst/>
                <a:latin typeface="Consolas" panose="020B0609020204030204" pitchFamily="49" charset="0"/>
              </a:rPr>
              <a:t>(</a:t>
            </a:r>
            <a:r>
              <a:rPr lang="en-US" sz="1200" b="0" i="0" dirty="0" err="1">
                <a:solidFill>
                  <a:schemeClr val="bg1"/>
                </a:solidFill>
                <a:effectLst/>
                <a:latin typeface="Consolas" panose="020B0609020204030204" pitchFamily="49" charset="0"/>
              </a:rPr>
              <a:t>app.PAUSEButton.Text,</a:t>
            </a:r>
            <a:r>
              <a:rPr lang="en-US" altLang="en-US" sz="1100" dirty="0" err="1">
                <a:solidFill>
                  <a:schemeClr val="accent4"/>
                </a:solidFill>
                <a:latin typeface="Consolas" panose="020B0609020204030204" pitchFamily="49" charset="0"/>
                <a:ea typeface="맑은 고딕" panose="020B0503020000020004" pitchFamily="50" charset="-127"/>
              </a:rPr>
              <a:t>'RESUME</a:t>
            </a:r>
            <a:r>
              <a:rPr lang="en-US" altLang="en-US" sz="1100" dirty="0">
                <a:solidFill>
                  <a:schemeClr val="accent4"/>
                </a:solidFill>
                <a:latin typeface="Consolas" panose="020B0609020204030204" pitchFamily="49" charset="0"/>
                <a:ea typeface="맑은 고딕" panose="020B0503020000020004" pitchFamily="50" charset="-127"/>
              </a:rPr>
              <a:t>’</a:t>
            </a:r>
            <a:r>
              <a:rPr lang="en-US" sz="1200" b="0" i="0" dirty="0">
                <a:solidFill>
                  <a:schemeClr val="bg1"/>
                </a:solidFill>
                <a:effectLst/>
                <a:latin typeface="Consolas" panose="020B0609020204030204" pitchFamily="49" charset="0"/>
              </a:rPr>
              <a:t>)</a:t>
            </a:r>
          </a:p>
          <a:p>
            <a:pPr lvl="1"/>
            <a:r>
              <a:rPr lang="en-US" sz="1200" b="0" i="0" dirty="0">
                <a:solidFill>
                  <a:schemeClr val="bg1"/>
                </a:solidFill>
                <a:effectLst/>
                <a:latin typeface="Consolas" panose="020B0609020204030204" pitchFamily="49" charset="0"/>
              </a:rPr>
              <a:t>	</a:t>
            </a:r>
            <a:r>
              <a:rPr lang="en-US" sz="1200" b="0" i="0" dirty="0" err="1">
                <a:solidFill>
                  <a:schemeClr val="bg1"/>
                </a:solidFill>
                <a:effectLst/>
                <a:latin typeface="Consolas" panose="020B0609020204030204" pitchFamily="49" charset="0"/>
              </a:rPr>
              <a:t>app.PAUSEButton.Text</a:t>
            </a:r>
            <a:r>
              <a:rPr lang="en-US" sz="1200" b="0" i="0" dirty="0">
                <a:solidFill>
                  <a:schemeClr val="bg1"/>
                </a:solidFill>
                <a:effectLst/>
                <a:latin typeface="Consolas" panose="020B0609020204030204" pitchFamily="49" charset="0"/>
              </a:rPr>
              <a:t> = </a:t>
            </a:r>
            <a:r>
              <a:rPr lang="en-US" sz="1100" dirty="0">
                <a:solidFill>
                  <a:schemeClr val="accent4"/>
                </a:solidFill>
                <a:latin typeface="Consolas" panose="020B0609020204030204" pitchFamily="49" charset="0"/>
                <a:ea typeface="맑은 고딕" panose="020B0503020000020004" pitchFamily="50" charset="-127"/>
              </a:rPr>
              <a:t>'PAUSE'</a:t>
            </a:r>
            <a:r>
              <a:rPr lang="en-US" sz="1200" b="0" i="0" dirty="0">
                <a:solidFill>
                  <a:schemeClr val="bg1"/>
                </a:solidFill>
                <a:effectLst/>
                <a:latin typeface="Consolas" panose="020B0609020204030204" pitchFamily="49" charset="0"/>
              </a:rPr>
              <a:t>;</a:t>
            </a:r>
          </a:p>
          <a:p>
            <a:pPr lvl="1"/>
            <a:r>
              <a:rPr lang="en-US" sz="1200" b="0" i="0" dirty="0">
                <a:solidFill>
                  <a:schemeClr val="tx2"/>
                </a:solidFill>
                <a:effectLst/>
                <a:latin typeface="Consolas" panose="020B0609020204030204" pitchFamily="49" charset="0"/>
              </a:rPr>
              <a:t>else</a:t>
            </a:r>
          </a:p>
          <a:p>
            <a:pPr lvl="1"/>
            <a:r>
              <a:rPr lang="en-US" sz="1200" b="0" i="0" dirty="0">
                <a:solidFill>
                  <a:schemeClr val="bg1"/>
                </a:solidFill>
                <a:effectLst/>
                <a:latin typeface="Consolas" panose="020B0609020204030204" pitchFamily="49" charset="0"/>
              </a:rPr>
              <a:t>	</a:t>
            </a:r>
            <a:r>
              <a:rPr lang="en-US" sz="1200" b="0" i="0" dirty="0" err="1">
                <a:solidFill>
                  <a:schemeClr val="bg1"/>
                </a:solidFill>
                <a:effectLst/>
                <a:latin typeface="Consolas" panose="020B0609020204030204" pitchFamily="49" charset="0"/>
              </a:rPr>
              <a:t>app.PAUSEButton.Text</a:t>
            </a:r>
            <a:r>
              <a:rPr lang="en-US" sz="1200" b="0" i="0" dirty="0">
                <a:solidFill>
                  <a:schemeClr val="bg1"/>
                </a:solidFill>
                <a:effectLst/>
                <a:latin typeface="Consolas" panose="020B0609020204030204" pitchFamily="49" charset="0"/>
              </a:rPr>
              <a:t> = </a:t>
            </a:r>
            <a:r>
              <a:rPr lang="en-US" sz="1100" dirty="0">
                <a:solidFill>
                  <a:schemeClr val="accent4"/>
                </a:solidFill>
                <a:latin typeface="Consolas" panose="020B0609020204030204" pitchFamily="49" charset="0"/>
                <a:ea typeface="맑은 고딕" panose="020B0503020000020004" pitchFamily="50" charset="-127"/>
              </a:rPr>
              <a:t>'RESUME'</a:t>
            </a:r>
            <a:r>
              <a:rPr lang="en-US" sz="1200" b="0" i="0" dirty="0">
                <a:solidFill>
                  <a:schemeClr val="bg1"/>
                </a:solidFill>
                <a:effectLst/>
                <a:latin typeface="Consolas" panose="020B0609020204030204" pitchFamily="49" charset="0"/>
              </a:rPr>
              <a:t>;</a:t>
            </a:r>
          </a:p>
          <a:p>
            <a:pPr lvl="1"/>
            <a:r>
              <a:rPr lang="en-US" sz="1200" b="0" i="0" dirty="0">
                <a:solidFill>
                  <a:schemeClr val="bg1"/>
                </a:solidFill>
                <a:effectLst/>
                <a:latin typeface="Consolas" panose="020B0609020204030204" pitchFamily="49" charset="0"/>
              </a:rPr>
              <a:t>end</a:t>
            </a:r>
            <a:br>
              <a:rPr lang="en-US" sz="1200" b="0" i="0" dirty="0">
                <a:solidFill>
                  <a:schemeClr val="bg1"/>
                </a:solidFill>
                <a:effectLst/>
                <a:latin typeface="Consolas" panose="020B0609020204030204" pitchFamily="49" charset="0"/>
              </a:rPr>
            </a:br>
            <a:r>
              <a:rPr lang="en-US" sz="1200" b="0" i="0" dirty="0" err="1">
                <a:solidFill>
                  <a:schemeClr val="bg1"/>
                </a:solidFill>
                <a:effectLst/>
                <a:latin typeface="Consolas" panose="020B0609020204030204" pitchFamily="49" charset="0"/>
              </a:rPr>
              <a:t>updateGraph</a:t>
            </a:r>
            <a:r>
              <a:rPr lang="en-US" sz="1200" b="0" i="0" dirty="0">
                <a:solidFill>
                  <a:schemeClr val="bg1"/>
                </a:solidFill>
                <a:effectLst/>
                <a:latin typeface="Consolas" panose="020B0609020204030204" pitchFamily="49" charset="0"/>
              </a:rPr>
              <a:t>(app);</a:t>
            </a:r>
          </a:p>
          <a:p>
            <a:pPr lvl="1"/>
            <a:r>
              <a:rPr lang="en-US" sz="1200" b="0" i="0" dirty="0" err="1">
                <a:solidFill>
                  <a:schemeClr val="bg1"/>
                </a:solidFill>
                <a:effectLst/>
                <a:latin typeface="Consolas" panose="020B0609020204030204" pitchFamily="49" charset="0"/>
              </a:rPr>
              <a:t>startupFcn</a:t>
            </a:r>
            <a:r>
              <a:rPr lang="en-US" sz="1200" b="0" i="0" dirty="0">
                <a:solidFill>
                  <a:schemeClr val="bg1"/>
                </a:solidFill>
                <a:effectLst/>
                <a:latin typeface="Consolas" panose="020B0609020204030204" pitchFamily="49" charset="0"/>
              </a:rPr>
              <a:t>(app);</a:t>
            </a:r>
          </a:p>
          <a:p>
            <a:pPr lvl="1"/>
            <a:r>
              <a:rPr lang="en-US" sz="1200" b="0" i="0" dirty="0" err="1">
                <a:solidFill>
                  <a:schemeClr val="bg1"/>
                </a:solidFill>
                <a:effectLst/>
                <a:latin typeface="Consolas" panose="020B0609020204030204" pitchFamily="49" charset="0"/>
              </a:rPr>
              <a:t>cla</a:t>
            </a:r>
            <a:r>
              <a:rPr lang="en-US" sz="1200" b="0" i="0" dirty="0">
                <a:solidFill>
                  <a:schemeClr val="bg1"/>
                </a:solidFill>
                <a:effectLst/>
                <a:latin typeface="Consolas" panose="020B0609020204030204" pitchFamily="49" charset="0"/>
              </a:rPr>
              <a:t>(</a:t>
            </a:r>
            <a:r>
              <a:rPr lang="en-US" sz="1200" b="0" i="0" dirty="0" err="1">
                <a:solidFill>
                  <a:schemeClr val="bg1"/>
                </a:solidFill>
                <a:effectLst/>
                <a:latin typeface="Consolas" panose="020B0609020204030204" pitchFamily="49" charset="0"/>
              </a:rPr>
              <a:t>app.UIAxes</a:t>
            </a:r>
            <a:r>
              <a:rPr lang="en-US" sz="1200" b="0" i="0" dirty="0">
                <a:solidFill>
                  <a:schemeClr val="bg1"/>
                </a:solidFill>
                <a:effectLst/>
                <a:latin typeface="Consolas" panose="020B0609020204030204" pitchFamily="49" charset="0"/>
              </a:rPr>
              <a:t>);</a:t>
            </a:r>
          </a:p>
          <a:p>
            <a:r>
              <a:rPr lang="en-US" sz="1200" b="0" i="0" dirty="0">
                <a:solidFill>
                  <a:schemeClr val="tx2"/>
                </a:solidFill>
                <a:effectLst/>
                <a:latin typeface="Consolas" panose="020B0609020204030204" pitchFamily="49" charset="0"/>
              </a:rPr>
              <a:t>end</a:t>
            </a:r>
          </a:p>
          <a:p>
            <a:endParaRPr lang="en-US" sz="1200" dirty="0">
              <a:latin typeface="Consolas" panose="020B0609020204030204" pitchFamily="49" charset="0"/>
            </a:endParaRPr>
          </a:p>
        </p:txBody>
      </p:sp>
      <p:pic>
        <p:nvPicPr>
          <p:cNvPr id="10" name="Picture 9">
            <a:extLst>
              <a:ext uri="{FF2B5EF4-FFF2-40B4-BE49-F238E27FC236}">
                <a16:creationId xmlns:a16="http://schemas.microsoft.com/office/drawing/2014/main" id="{65F66EB3-9670-BB8A-CB80-1F2DEB8C680F}"/>
              </a:ext>
            </a:extLst>
          </p:cNvPr>
          <p:cNvPicPr>
            <a:picLocks noChangeAspect="1"/>
          </p:cNvPicPr>
          <p:nvPr/>
        </p:nvPicPr>
        <p:blipFill>
          <a:blip r:embed="rId3"/>
          <a:stretch>
            <a:fillRect/>
          </a:stretch>
        </p:blipFill>
        <p:spPr>
          <a:xfrm>
            <a:off x="5227667" y="4005064"/>
            <a:ext cx="1934602" cy="1367119"/>
          </a:xfrm>
          <a:prstGeom prst="rect">
            <a:avLst/>
          </a:prstGeom>
        </p:spPr>
      </p:pic>
      <p:sp>
        <p:nvSpPr>
          <p:cNvPr id="13" name="Arrow: Right 12">
            <a:extLst>
              <a:ext uri="{FF2B5EF4-FFF2-40B4-BE49-F238E27FC236}">
                <a16:creationId xmlns:a16="http://schemas.microsoft.com/office/drawing/2014/main" id="{ECD79444-910D-233A-2DD4-98BC10C4471A}"/>
              </a:ext>
            </a:extLst>
          </p:cNvPr>
          <p:cNvSpPr/>
          <p:nvPr/>
        </p:nvSpPr>
        <p:spPr>
          <a:xfrm>
            <a:off x="4059173" y="4256575"/>
            <a:ext cx="129614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A0F78D7-295E-BD10-A55F-F0D085E789FD}"/>
              </a:ext>
            </a:extLst>
          </p:cNvPr>
          <p:cNvSpPr/>
          <p:nvPr/>
        </p:nvSpPr>
        <p:spPr>
          <a:xfrm>
            <a:off x="4059173" y="4855109"/>
            <a:ext cx="1296144"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15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ED75-CB59-F325-05CB-96FD1BB3009D}"/>
              </a:ext>
            </a:extLst>
          </p:cNvPr>
          <p:cNvSpPr>
            <a:spLocks noGrp="1"/>
          </p:cNvSpPr>
          <p:nvPr>
            <p:ph type="title"/>
          </p:nvPr>
        </p:nvSpPr>
        <p:spPr/>
        <p:txBody>
          <a:bodyPr/>
          <a:lstStyle/>
          <a:p>
            <a:r>
              <a:rPr lang="en-US" dirty="0"/>
              <a:t>Graphical User Interface (GUI)</a:t>
            </a:r>
          </a:p>
        </p:txBody>
      </p:sp>
      <p:sp>
        <p:nvSpPr>
          <p:cNvPr id="3" name="Content Placeholder 2">
            <a:extLst>
              <a:ext uri="{FF2B5EF4-FFF2-40B4-BE49-F238E27FC236}">
                <a16:creationId xmlns:a16="http://schemas.microsoft.com/office/drawing/2014/main" id="{E6112681-C4C5-FA5E-ACBB-26BBADBFDCDB}"/>
              </a:ext>
            </a:extLst>
          </p:cNvPr>
          <p:cNvSpPr>
            <a:spLocks noGrp="1"/>
          </p:cNvSpPr>
          <p:nvPr>
            <p:ph idx="1"/>
          </p:nvPr>
        </p:nvSpPr>
        <p:spPr>
          <a:xfrm>
            <a:off x="491067" y="1700808"/>
            <a:ext cx="5233061" cy="2561500"/>
          </a:xfrm>
        </p:spPr>
        <p:txBody>
          <a:bodyPr>
            <a:normAutofit lnSpcReduction="10000"/>
          </a:bodyPr>
          <a:lstStyle/>
          <a:p>
            <a:r>
              <a:rPr lang="en-US" sz="1800" b="0" i="0" dirty="0">
                <a:solidFill>
                  <a:srgbClr val="008013"/>
                </a:solidFill>
                <a:effectLst/>
                <a:latin typeface="Consolas" panose="020B0609020204030204" pitchFamily="49" charset="0"/>
              </a:rPr>
              <a:t>% Value changing function: f1</a:t>
            </a:r>
          </a:p>
          <a:p>
            <a:endParaRPr lang="en-US" sz="1800" b="0" i="0" dirty="0">
              <a:effectLst/>
              <a:latin typeface="Consolas" panose="020B0609020204030204" pitchFamily="49" charset="0"/>
            </a:endParaRPr>
          </a:p>
          <a:p>
            <a:r>
              <a:rPr lang="en-US" sz="1800" b="0" i="0" dirty="0">
                <a:solidFill>
                  <a:schemeClr val="tx2"/>
                </a:solidFill>
                <a:effectLst/>
                <a:latin typeface="Consolas" panose="020B0609020204030204" pitchFamily="49" charset="0"/>
              </a:rPr>
              <a:t>function</a:t>
            </a:r>
            <a:r>
              <a:rPr lang="en-US" sz="1800" b="0" i="0" dirty="0">
                <a:solidFill>
                  <a:srgbClr val="0E00FF"/>
                </a:solidFill>
                <a:effectLst/>
                <a:latin typeface="Consolas" panose="020B0609020204030204" pitchFamily="49" charset="0"/>
              </a:rPr>
              <a:t> </a:t>
            </a:r>
            <a:r>
              <a:rPr lang="en-US" sz="1800" b="0" i="0" dirty="0">
                <a:effectLst/>
                <a:latin typeface="Consolas" panose="020B0609020204030204" pitchFamily="49" charset="0"/>
              </a:rPr>
              <a:t>f1ValueChanging(app, event)</a:t>
            </a:r>
          </a:p>
          <a:p>
            <a:r>
              <a:rPr lang="en-US" sz="1800" b="0" i="0" dirty="0">
                <a:effectLst/>
                <a:latin typeface="Consolas" panose="020B0609020204030204" pitchFamily="49" charset="0"/>
              </a:rPr>
              <a:t>app.freq1 = </a:t>
            </a:r>
            <a:r>
              <a:rPr lang="en-US" sz="1800" b="0" i="0" dirty="0" err="1">
                <a:effectLst/>
                <a:latin typeface="Consolas" panose="020B0609020204030204" pitchFamily="49" charset="0"/>
              </a:rPr>
              <a:t>event.Value</a:t>
            </a:r>
            <a:r>
              <a:rPr lang="en-US" sz="1800" b="0" i="0" dirty="0">
                <a:effectLst/>
                <a:latin typeface="Consolas" panose="020B0609020204030204" pitchFamily="49" charset="0"/>
              </a:rPr>
              <a:t>;</a:t>
            </a:r>
          </a:p>
          <a:p>
            <a:r>
              <a:rPr lang="en-US" sz="1800" b="0" i="0" dirty="0" err="1">
                <a:effectLst/>
                <a:latin typeface="Consolas" panose="020B0609020204030204" pitchFamily="49" charset="0"/>
              </a:rPr>
              <a:t>updateGraph</a:t>
            </a:r>
            <a:r>
              <a:rPr lang="en-US" sz="1800" b="0" i="0" dirty="0">
                <a:effectLst/>
                <a:latin typeface="Consolas" panose="020B0609020204030204" pitchFamily="49" charset="0"/>
              </a:rPr>
              <a:t>(app);</a:t>
            </a:r>
          </a:p>
          <a:p>
            <a:r>
              <a:rPr lang="en-US" sz="1800" b="0" i="0" dirty="0">
                <a:solidFill>
                  <a:schemeClr val="tx2"/>
                </a:solidFill>
                <a:effectLst/>
                <a:latin typeface="Consolas" panose="020B0609020204030204" pitchFamily="49" charset="0"/>
              </a:rPr>
              <a:t>end</a:t>
            </a:r>
          </a:p>
          <a:p>
            <a:br>
              <a:rPr lang="en-US" sz="1800" b="0" i="0" dirty="0">
                <a:effectLst/>
                <a:latin typeface="Menlo"/>
              </a:rPr>
            </a:br>
            <a:endParaRPr lang="en-US" sz="1800" b="0" i="0" dirty="0">
              <a:effectLst/>
              <a:latin typeface="Menlo"/>
            </a:endParaRPr>
          </a:p>
          <a:p>
            <a:endParaRPr lang="en-US" dirty="0"/>
          </a:p>
        </p:txBody>
      </p:sp>
      <p:pic>
        <p:nvPicPr>
          <p:cNvPr id="5" name="Picture 4">
            <a:extLst>
              <a:ext uri="{FF2B5EF4-FFF2-40B4-BE49-F238E27FC236}">
                <a16:creationId xmlns:a16="http://schemas.microsoft.com/office/drawing/2014/main" id="{02DECB27-001B-B92A-2F1D-510A2912F273}"/>
              </a:ext>
            </a:extLst>
          </p:cNvPr>
          <p:cNvPicPr>
            <a:picLocks noChangeAspect="1"/>
          </p:cNvPicPr>
          <p:nvPr/>
        </p:nvPicPr>
        <p:blipFill>
          <a:blip r:embed="rId2"/>
          <a:stretch>
            <a:fillRect/>
          </a:stretch>
        </p:blipFill>
        <p:spPr>
          <a:xfrm>
            <a:off x="5508104" y="1210404"/>
            <a:ext cx="2359396" cy="2903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838C972-87E1-162F-0B14-996F3DB741BB}"/>
              </a:ext>
            </a:extLst>
          </p:cNvPr>
          <p:cNvSpPr txBox="1"/>
          <p:nvPr/>
        </p:nvSpPr>
        <p:spPr>
          <a:xfrm>
            <a:off x="611560" y="4387981"/>
            <a:ext cx="6769802" cy="2308324"/>
          </a:xfrm>
          <a:prstGeom prst="rect">
            <a:avLst/>
          </a:prstGeom>
          <a:noFill/>
        </p:spPr>
        <p:txBody>
          <a:bodyPr wrap="none" rtlCol="0">
            <a:spAutoFit/>
          </a:bodyPr>
          <a:lstStyle/>
          <a:p>
            <a:pPr marL="342900" indent="-342900">
              <a:spcBef>
                <a:spcPct val="20000"/>
              </a:spcBef>
            </a:pPr>
            <a:r>
              <a:rPr lang="en-US" altLang="en-US" dirty="0">
                <a:solidFill>
                  <a:srgbClr val="008013"/>
                </a:solidFill>
                <a:latin typeface="Consolas" panose="020B0609020204030204" pitchFamily="49" charset="0"/>
                <a:ea typeface="맑은 고딕" panose="020B0503020000020004" pitchFamily="50" charset="-127"/>
              </a:rPr>
              <a:t>% Value changed function: filter1</a:t>
            </a:r>
          </a:p>
          <a:p>
            <a:r>
              <a:rPr lang="en-US" b="0" i="0" dirty="0">
                <a:solidFill>
                  <a:schemeClr val="tx2"/>
                </a:solidFill>
                <a:effectLst/>
                <a:latin typeface="Consolas" panose="020B0609020204030204" pitchFamily="49" charset="0"/>
              </a:rPr>
              <a:t>function</a:t>
            </a:r>
            <a:r>
              <a:rPr lang="en-US" b="0" i="0" dirty="0">
                <a:solidFill>
                  <a:schemeClr val="bg1"/>
                </a:solidFill>
                <a:effectLst/>
                <a:latin typeface="Consolas" panose="020B0609020204030204" pitchFamily="49" charset="0"/>
              </a:rPr>
              <a:t> filter1ValueChanged(app, event)</a:t>
            </a:r>
          </a:p>
          <a:p>
            <a:r>
              <a:rPr lang="en-US" b="0" i="0" dirty="0" err="1">
                <a:solidFill>
                  <a:schemeClr val="bg1"/>
                </a:solidFill>
                <a:effectLst/>
                <a:latin typeface="Consolas" panose="020B0609020204030204" pitchFamily="49" charset="0"/>
              </a:rPr>
              <a:t>app.filtertype</a:t>
            </a:r>
            <a:r>
              <a:rPr lang="en-US" b="0" i="0" dirty="0">
                <a:solidFill>
                  <a:schemeClr val="bg1"/>
                </a:solidFill>
                <a:effectLst/>
                <a:latin typeface="Consolas" panose="020B0609020204030204" pitchFamily="49" charset="0"/>
              </a:rPr>
              <a:t>(1,:) = </a:t>
            </a:r>
            <a:r>
              <a:rPr lang="en-US" b="0" i="0" dirty="0" err="1">
                <a:solidFill>
                  <a:schemeClr val="bg1"/>
                </a:solidFill>
                <a:effectLst/>
                <a:latin typeface="Consolas" panose="020B0609020204030204" pitchFamily="49" charset="0"/>
              </a:rPr>
              <a:t>killafonic</a:t>
            </a:r>
            <a:r>
              <a:rPr lang="en-US" b="0" i="0" dirty="0">
                <a:solidFill>
                  <a:schemeClr val="bg1"/>
                </a:solidFill>
                <a:effectLst/>
                <a:latin typeface="Consolas" panose="020B0609020204030204" pitchFamily="49" charset="0"/>
              </a:rPr>
              <a:t>(app.filter1.Value);</a:t>
            </a:r>
          </a:p>
          <a:p>
            <a:r>
              <a:rPr lang="en-US" b="0" i="0" dirty="0" err="1">
                <a:solidFill>
                  <a:schemeClr val="bg1"/>
                </a:solidFill>
                <a:effectLst/>
                <a:latin typeface="Consolas" panose="020B0609020204030204" pitchFamily="49" charset="0"/>
              </a:rPr>
              <a:t>updateGraph</a:t>
            </a:r>
            <a:r>
              <a:rPr lang="en-US" b="0" i="0" dirty="0">
                <a:solidFill>
                  <a:schemeClr val="bg1"/>
                </a:solidFill>
                <a:effectLst/>
                <a:latin typeface="Consolas" panose="020B0609020204030204" pitchFamily="49" charset="0"/>
              </a:rPr>
              <a:t>(app);</a:t>
            </a:r>
          </a:p>
          <a:p>
            <a:r>
              <a:rPr lang="en-US" b="0" i="0" dirty="0">
                <a:solidFill>
                  <a:schemeClr val="tx2"/>
                </a:solidFill>
                <a:effectLst/>
                <a:latin typeface="Consolas" panose="020B0609020204030204" pitchFamily="49" charset="0"/>
              </a:rPr>
              <a:t>end</a:t>
            </a:r>
          </a:p>
          <a:p>
            <a:br>
              <a:rPr lang="en-US" sz="1800" b="0" i="0" dirty="0">
                <a:effectLst/>
                <a:latin typeface="Menlo"/>
              </a:rPr>
            </a:br>
            <a:endParaRPr lang="en-US" sz="1800" b="0" i="0" dirty="0">
              <a:effectLst/>
              <a:latin typeface="Menlo"/>
            </a:endParaRPr>
          </a:p>
          <a:p>
            <a:endParaRPr lang="en-US" dirty="0"/>
          </a:p>
        </p:txBody>
      </p:sp>
    </p:spTree>
    <p:extLst>
      <p:ext uri="{BB962C8B-B14F-4D97-AF65-F5344CB8AC3E}">
        <p14:creationId xmlns:p14="http://schemas.microsoft.com/office/powerpoint/2010/main" val="52955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18AD-8651-85FB-C08E-18654ACCCB6A}"/>
              </a:ext>
            </a:extLst>
          </p:cNvPr>
          <p:cNvSpPr>
            <a:spLocks noGrp="1"/>
          </p:cNvSpPr>
          <p:nvPr>
            <p:ph type="title"/>
          </p:nvPr>
        </p:nvSpPr>
        <p:spPr/>
        <p:txBody>
          <a:bodyPr/>
          <a:lstStyle/>
          <a:p>
            <a:r>
              <a:rPr lang="en-US" dirty="0"/>
              <a:t>Graphical User Interface (GUI)</a:t>
            </a:r>
          </a:p>
        </p:txBody>
      </p:sp>
      <p:sp>
        <p:nvSpPr>
          <p:cNvPr id="3" name="Content Placeholder 2">
            <a:extLst>
              <a:ext uri="{FF2B5EF4-FFF2-40B4-BE49-F238E27FC236}">
                <a16:creationId xmlns:a16="http://schemas.microsoft.com/office/drawing/2014/main" id="{2D9B5B54-2EF7-E257-EE01-D4E46E19F361}"/>
              </a:ext>
            </a:extLst>
          </p:cNvPr>
          <p:cNvSpPr>
            <a:spLocks noGrp="1"/>
          </p:cNvSpPr>
          <p:nvPr>
            <p:ph idx="1"/>
          </p:nvPr>
        </p:nvSpPr>
        <p:spPr/>
        <p:txBody>
          <a:bodyPr/>
          <a:lstStyle/>
          <a:p>
            <a:r>
              <a:rPr lang="en-US" b="1" i="0" dirty="0"/>
              <a:t>Easter egg debunking</a:t>
            </a:r>
          </a:p>
          <a:p>
            <a:endParaRPr lang="en-US" dirty="0"/>
          </a:p>
          <a:p>
            <a:r>
              <a:rPr lang="en-US" dirty="0"/>
              <a:t> </a:t>
            </a:r>
            <a:r>
              <a:rPr lang="en-US" dirty="0">
                <a:solidFill>
                  <a:schemeClr val="tx2"/>
                </a:solidFill>
              </a:rPr>
              <a:t>function</a:t>
            </a:r>
            <a:r>
              <a:rPr lang="en-US" dirty="0"/>
              <a:t> short = </a:t>
            </a:r>
            <a:r>
              <a:rPr lang="en-US" dirty="0" err="1"/>
              <a:t>killafonic</a:t>
            </a:r>
            <a:r>
              <a:rPr lang="en-US" dirty="0"/>
              <a:t>(long)           </a:t>
            </a:r>
          </a:p>
          <a:p>
            <a:r>
              <a:rPr lang="en-US" dirty="0"/>
              <a:t>	 if </a:t>
            </a:r>
            <a:r>
              <a:rPr lang="en-US" dirty="0" err="1"/>
              <a:t>strcmp</a:t>
            </a:r>
            <a:r>
              <a:rPr lang="en-US" dirty="0"/>
              <a:t>(long(1, :), 'All pass')           </a:t>
            </a:r>
          </a:p>
          <a:p>
            <a:r>
              <a:rPr lang="en-US" dirty="0"/>
              <a:t>		 short = 'APF';        </a:t>
            </a:r>
          </a:p>
          <a:p>
            <a:r>
              <a:rPr lang="en-US" dirty="0"/>
              <a:t>	elseif </a:t>
            </a:r>
            <a:r>
              <a:rPr lang="en-US" dirty="0" err="1"/>
              <a:t>strcmp</a:t>
            </a:r>
            <a:r>
              <a:rPr lang="en-US" dirty="0"/>
              <a:t>(long(1, :), 'Low pass')            </a:t>
            </a:r>
          </a:p>
          <a:p>
            <a:r>
              <a:rPr lang="en-US" dirty="0"/>
              <a:t>		short = 'LPF';        </a:t>
            </a:r>
          </a:p>
          <a:p>
            <a:r>
              <a:rPr lang="en-US" dirty="0"/>
              <a:t>	elseif </a:t>
            </a:r>
            <a:r>
              <a:rPr lang="en-US" dirty="0" err="1"/>
              <a:t>strcmp</a:t>
            </a:r>
            <a:r>
              <a:rPr lang="en-US" dirty="0"/>
              <a:t>(long(1, :), 'High pass')            </a:t>
            </a:r>
          </a:p>
          <a:p>
            <a:r>
              <a:rPr lang="en-US" dirty="0"/>
              <a:t>		short = 'HPF';        </a:t>
            </a:r>
          </a:p>
          <a:p>
            <a:r>
              <a:rPr lang="en-US" dirty="0"/>
              <a:t>		 ... </a:t>
            </a:r>
          </a:p>
          <a:p>
            <a:r>
              <a:rPr lang="en-US" dirty="0"/>
              <a:t>      	 	...       </a:t>
            </a:r>
          </a:p>
          <a:p>
            <a:r>
              <a:rPr lang="en-US" dirty="0"/>
              <a:t>	 % the same for the rest of the filters       </a:t>
            </a:r>
          </a:p>
          <a:p>
            <a:r>
              <a:rPr lang="en-US" dirty="0"/>
              <a:t> </a:t>
            </a:r>
            <a:r>
              <a:rPr lang="en-US" dirty="0">
                <a:solidFill>
                  <a:schemeClr val="tx2"/>
                </a:solidFill>
              </a:rPr>
              <a:t>end</a:t>
            </a:r>
          </a:p>
        </p:txBody>
      </p:sp>
      <p:pic>
        <p:nvPicPr>
          <p:cNvPr id="5" name="Picture 4">
            <a:extLst>
              <a:ext uri="{FF2B5EF4-FFF2-40B4-BE49-F238E27FC236}">
                <a16:creationId xmlns:a16="http://schemas.microsoft.com/office/drawing/2014/main" id="{8D51A68B-06F9-5A89-D965-CF5734D35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772816"/>
            <a:ext cx="1863754" cy="1921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273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2CC9-9DDE-B021-DC33-65A388DE0882}"/>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4BCDB6AA-CD73-317B-8247-0DAC5192F0DD}"/>
              </a:ext>
            </a:extLst>
          </p:cNvPr>
          <p:cNvSpPr>
            <a:spLocks noGrp="1"/>
          </p:cNvSpPr>
          <p:nvPr>
            <p:ph idx="1"/>
          </p:nvPr>
        </p:nvSpPr>
        <p:spPr>
          <a:xfrm>
            <a:off x="395537" y="1227540"/>
            <a:ext cx="8352928" cy="5153787"/>
          </a:xfrm>
        </p:spPr>
        <p:txBody>
          <a:bodyPr/>
          <a:lstStyle/>
          <a:p>
            <a:r>
              <a:rPr lang="en-US" dirty="0"/>
              <a:t>[1] Udo </a:t>
            </a:r>
            <a:r>
              <a:rPr lang="en-US" dirty="0" err="1"/>
              <a:t>Zolzer</a:t>
            </a:r>
            <a:r>
              <a:rPr lang="en-US" dirty="0"/>
              <a:t>, ”DAFX - Digital Audio Effects”, in ”John Wiley and Sons”, 2002 ¨ </a:t>
            </a:r>
          </a:p>
          <a:p>
            <a:r>
              <a:rPr lang="en-US" dirty="0"/>
              <a:t>[2] Robert Bristow-Johnson, ”Audio EQ Cookbook”, in ”W3C Working Group Note”, 2021 </a:t>
            </a:r>
          </a:p>
          <a:p>
            <a:r>
              <a:rPr lang="en-US" dirty="0"/>
              <a:t>[3] Royer, Theo, ”Pitch-Shifting Algorithm Design and Applications in Music” Stockholm, Sweden, 2019 ´ </a:t>
            </a:r>
          </a:p>
          <a:p>
            <a:r>
              <a:rPr lang="en-US" dirty="0"/>
              <a:t>[4] P. P. Rayan Kutty and A. Sreenivasa Murthy, ”Kalman filter using quantile based noise estimation for audio restoration,”2011 International Conference on Emerging Trends in Electrical and Computer Technology, Nagercoil, India, 2011, pp. 616-620, </a:t>
            </a:r>
            <a:r>
              <a:rPr lang="en-US" dirty="0" err="1"/>
              <a:t>doi</a:t>
            </a:r>
            <a:r>
              <a:rPr lang="en-US" dirty="0"/>
              <a:t>: 10.1109/ICETECT.2011.5760191.</a:t>
            </a:r>
          </a:p>
        </p:txBody>
      </p:sp>
    </p:spTree>
    <p:extLst>
      <p:ext uri="{BB962C8B-B14F-4D97-AF65-F5344CB8AC3E}">
        <p14:creationId xmlns:p14="http://schemas.microsoft.com/office/powerpoint/2010/main" val="117650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FED0-91B9-DC22-53A2-FDEE647DF3F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431DCFE-7BFE-540C-BC03-878EF6A7B374}"/>
              </a:ext>
            </a:extLst>
          </p:cNvPr>
          <p:cNvSpPr>
            <a:spLocks noGrp="1"/>
          </p:cNvSpPr>
          <p:nvPr>
            <p:ph idx="1"/>
          </p:nvPr>
        </p:nvSpPr>
        <p:spPr/>
        <p:txBody>
          <a:bodyPr/>
          <a:lstStyle/>
          <a:p>
            <a:r>
              <a:rPr lang="en-US" altLang="en-US" sz="1400" b="1" i="0" dirty="0">
                <a:latin typeface="Söhne"/>
              </a:rPr>
              <a:t>Significant potential for integration into more advanced and professional audio applications, bringing a new wave of possibilities within audio engineering</a:t>
            </a:r>
          </a:p>
          <a:p>
            <a:endParaRPr lang="en-US" altLang="en-US" sz="1400" b="1" i="0" dirty="0">
              <a:latin typeface="Söhne"/>
            </a:endParaRPr>
          </a:p>
          <a:p>
            <a:r>
              <a:rPr lang="en-US" altLang="en-US" sz="1400" b="1" i="0" dirty="0">
                <a:latin typeface="Söhne"/>
              </a:rPr>
              <a:t>Challenging project, as it involved multiple sources of information from different backgrounds</a:t>
            </a:r>
          </a:p>
          <a:p>
            <a:endParaRPr lang="en-US" altLang="en-US" sz="1400" b="1" i="0" dirty="0">
              <a:latin typeface="Söhne"/>
            </a:endParaRPr>
          </a:p>
          <a:p>
            <a:endParaRPr lang="en-US" altLang="en-US" sz="1400" b="1" i="0" dirty="0">
              <a:latin typeface="Söhne"/>
            </a:endParaRPr>
          </a:p>
          <a:p>
            <a:r>
              <a:rPr lang="en-US" altLang="en-US" sz="1400" b="1" i="0" dirty="0">
                <a:latin typeface="Söhne"/>
              </a:rPr>
              <a:t>Future implementations: </a:t>
            </a:r>
          </a:p>
          <a:p>
            <a:r>
              <a:rPr lang="en-US" altLang="en-US" sz="1400" b="1" i="0" dirty="0">
                <a:latin typeface="Söhne"/>
              </a:rPr>
              <a:t>	adaptive filters/Karman filtering – low complexity &amp; facile implementation</a:t>
            </a:r>
          </a:p>
          <a:p>
            <a:endParaRPr lang="en-US" altLang="en-US" sz="1400" b="1" i="0" dirty="0">
              <a:latin typeface="Söhne"/>
            </a:endParaRPr>
          </a:p>
          <a:p>
            <a:r>
              <a:rPr lang="en-US" altLang="en-US" sz="1400" b="1" i="0" dirty="0">
                <a:latin typeface="Söhne"/>
              </a:rPr>
              <a:t>	better results can be obtained working with more complex languages(C++/assembly) for better results</a:t>
            </a:r>
          </a:p>
          <a:p>
            <a:endParaRPr lang="en-US" altLang="en-US" sz="1400" b="1" i="0" dirty="0">
              <a:latin typeface="Söhne"/>
            </a:endParaRPr>
          </a:p>
          <a:p>
            <a:endParaRPr lang="en-US" altLang="en-US" sz="1400" b="1" i="0" dirty="0">
              <a:latin typeface="Söhne"/>
            </a:endParaRPr>
          </a:p>
          <a:p>
            <a:endParaRPr lang="en-US" dirty="0"/>
          </a:p>
        </p:txBody>
      </p:sp>
    </p:spTree>
    <p:extLst>
      <p:ext uri="{BB962C8B-B14F-4D97-AF65-F5344CB8AC3E}">
        <p14:creationId xmlns:p14="http://schemas.microsoft.com/office/powerpoint/2010/main" val="217966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271392" y="4620566"/>
            <a:ext cx="3086389" cy="553998"/>
          </a:xfrm>
          <a:prstGeom prst="rect">
            <a:avLst/>
          </a:prstGeom>
          <a:noFill/>
        </p:spPr>
        <p:txBody>
          <a:bodyPr wrap="square" rtlCol="0">
            <a:spAutoFit/>
          </a:bodyPr>
          <a:lstStyle/>
          <a:p>
            <a:pPr algn="ctr"/>
            <a:r>
              <a:rPr lang="en-US" altLang="ko-KR" sz="3000" b="1" dirty="0">
                <a:solidFill>
                  <a:schemeClr val="bg1"/>
                </a:solidFill>
                <a:latin typeface="+mj-lt"/>
                <a:ea typeface="맑은 고딕" panose="020B0503020000020004" pitchFamily="50" charset="-127"/>
              </a:rPr>
              <a:t>CONTENTS</a:t>
            </a:r>
            <a:endParaRPr lang="ko-KR" altLang="en-US" sz="3000" b="1" dirty="0">
              <a:solidFill>
                <a:schemeClr val="bg1"/>
              </a:solidFill>
              <a:latin typeface="+mj-lt"/>
              <a:ea typeface="맑은 고딕" panose="020B0503020000020004" pitchFamily="50" charset="-127"/>
            </a:endParaRPr>
          </a:p>
        </p:txBody>
      </p:sp>
      <p:grpSp>
        <p:nvGrpSpPr>
          <p:cNvPr id="2" name="그룹 1"/>
          <p:cNvGrpSpPr/>
          <p:nvPr/>
        </p:nvGrpSpPr>
        <p:grpSpPr>
          <a:xfrm>
            <a:off x="822680" y="836712"/>
            <a:ext cx="3888432" cy="594011"/>
            <a:chOff x="822680" y="836712"/>
            <a:chExt cx="3888432" cy="594011"/>
          </a:xfrm>
        </p:grpSpPr>
        <p:sp>
          <p:nvSpPr>
            <p:cNvPr id="34" name="Text Box 5"/>
            <p:cNvSpPr txBox="1">
              <a:spLocks noChangeArrowheads="1"/>
            </p:cNvSpPr>
            <p:nvPr/>
          </p:nvSpPr>
          <p:spPr bwMode="auto">
            <a:xfrm>
              <a:off x="1542462" y="836712"/>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Introduction</a:t>
              </a:r>
            </a:p>
          </p:txBody>
        </p:sp>
        <p:sp>
          <p:nvSpPr>
            <p:cNvPr id="50" name="Text Box 11"/>
            <p:cNvSpPr txBox="1">
              <a:spLocks noChangeArrowheads="1"/>
            </p:cNvSpPr>
            <p:nvPr/>
          </p:nvSpPr>
          <p:spPr bwMode="auto">
            <a:xfrm>
              <a:off x="1542462" y="1164451"/>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Abstract of the application</a:t>
              </a:r>
            </a:p>
          </p:txBody>
        </p:sp>
        <p:sp>
          <p:nvSpPr>
            <p:cNvPr id="51" name="TextBox 13"/>
            <p:cNvSpPr txBox="1">
              <a:spLocks noChangeArrowheads="1"/>
            </p:cNvSpPr>
            <p:nvPr/>
          </p:nvSpPr>
          <p:spPr bwMode="auto">
            <a:xfrm>
              <a:off x="822680" y="844650"/>
              <a:ext cx="508473" cy="477054"/>
            </a:xfrm>
            <a:prstGeom prst="rect">
              <a:avLst/>
            </a:prstGeom>
            <a:noFill/>
            <a:ln w="9525">
              <a:noFill/>
              <a:miter lim="800000"/>
              <a:headEnd/>
              <a:tailEnd/>
            </a:ln>
          </p:spPr>
          <p:txBody>
            <a:bodyPr wrap="none">
              <a:spAutoFit/>
            </a:bodyPr>
            <a:lstStyle/>
            <a:p>
              <a:r>
                <a:rPr lang="en-US" altLang="ko-KR" sz="2500" b="1" dirty="0">
                  <a:solidFill>
                    <a:srgbClr val="8AA6B8"/>
                  </a:solidFill>
                  <a:latin typeface="+mj-lt"/>
                  <a:ea typeface="맑은 고딕" panose="020B0503020000020004" pitchFamily="50" charset="-127"/>
                </a:rPr>
                <a:t>01</a:t>
              </a:r>
              <a:endParaRPr lang="ko-KR" altLang="en-US" sz="2500" b="1" dirty="0">
                <a:solidFill>
                  <a:srgbClr val="8AA6B8"/>
                </a:solidFill>
                <a:latin typeface="+mj-lt"/>
                <a:ea typeface="맑은 고딕" panose="020B0503020000020004" pitchFamily="50" charset="-127"/>
              </a:endParaRPr>
            </a:p>
          </p:txBody>
        </p:sp>
        <p:cxnSp>
          <p:nvCxnSpPr>
            <p:cNvPr id="30" name="직선 연결선 2"/>
            <p:cNvCxnSpPr/>
            <p:nvPr/>
          </p:nvCxnSpPr>
          <p:spPr>
            <a:xfrm>
              <a:off x="1506322" y="928864"/>
              <a:ext cx="0" cy="501859"/>
            </a:xfrm>
            <a:prstGeom prst="line">
              <a:avLst/>
            </a:prstGeom>
            <a:ln w="38100">
              <a:solidFill>
                <a:srgbClr val="8AA6B8"/>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그룹 2"/>
          <p:cNvGrpSpPr/>
          <p:nvPr/>
        </p:nvGrpSpPr>
        <p:grpSpPr>
          <a:xfrm>
            <a:off x="822680" y="1724051"/>
            <a:ext cx="3889480" cy="576513"/>
            <a:chOff x="822680" y="1724051"/>
            <a:chExt cx="3889480" cy="576513"/>
          </a:xfrm>
        </p:grpSpPr>
        <p:sp>
          <p:nvSpPr>
            <p:cNvPr id="55" name="Text Box 5"/>
            <p:cNvSpPr txBox="1">
              <a:spLocks noChangeArrowheads="1"/>
            </p:cNvSpPr>
            <p:nvPr/>
          </p:nvSpPr>
          <p:spPr bwMode="auto">
            <a:xfrm>
              <a:off x="1543510" y="1724051"/>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Audio Processing</a:t>
              </a:r>
            </a:p>
          </p:txBody>
        </p:sp>
        <p:sp>
          <p:nvSpPr>
            <p:cNvPr id="56" name="Text Box 11"/>
            <p:cNvSpPr txBox="1">
              <a:spLocks noChangeArrowheads="1"/>
            </p:cNvSpPr>
            <p:nvPr/>
          </p:nvSpPr>
          <p:spPr bwMode="auto">
            <a:xfrm>
              <a:off x="1543510" y="2051790"/>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Reading &amp; playing the audio</a:t>
              </a:r>
            </a:p>
          </p:txBody>
        </p:sp>
        <p:sp>
          <p:nvSpPr>
            <p:cNvPr id="57" name="TextBox 13"/>
            <p:cNvSpPr txBox="1">
              <a:spLocks noChangeArrowheads="1"/>
            </p:cNvSpPr>
            <p:nvPr/>
          </p:nvSpPr>
          <p:spPr bwMode="auto">
            <a:xfrm>
              <a:off x="822680" y="1731989"/>
              <a:ext cx="508473" cy="477054"/>
            </a:xfrm>
            <a:prstGeom prst="rect">
              <a:avLst/>
            </a:prstGeom>
            <a:noFill/>
            <a:ln w="9525">
              <a:noFill/>
              <a:miter lim="800000"/>
              <a:headEnd/>
              <a:tailEnd/>
            </a:ln>
          </p:spPr>
          <p:txBody>
            <a:bodyPr wrap="none">
              <a:spAutoFit/>
            </a:bodyPr>
            <a:lstStyle/>
            <a:p>
              <a:r>
                <a:rPr lang="en-US" altLang="ko-KR" sz="2500" b="1" dirty="0">
                  <a:solidFill>
                    <a:srgbClr val="8AA6B8"/>
                  </a:solidFill>
                  <a:latin typeface="+mj-lt"/>
                  <a:ea typeface="맑은 고딕" panose="020B0503020000020004" pitchFamily="50" charset="-127"/>
                </a:rPr>
                <a:t>02</a:t>
              </a:r>
              <a:endParaRPr lang="ko-KR" altLang="en-US" sz="2500" b="1" dirty="0">
                <a:solidFill>
                  <a:srgbClr val="8AA6B8"/>
                </a:solidFill>
                <a:latin typeface="+mj-lt"/>
                <a:ea typeface="맑은 고딕" panose="020B0503020000020004" pitchFamily="50" charset="-127"/>
              </a:endParaRPr>
            </a:p>
          </p:txBody>
        </p:sp>
        <p:cxnSp>
          <p:nvCxnSpPr>
            <p:cNvPr id="54" name="직선 연결선 53"/>
            <p:cNvCxnSpPr/>
            <p:nvPr/>
          </p:nvCxnSpPr>
          <p:spPr>
            <a:xfrm>
              <a:off x="1506322" y="1798705"/>
              <a:ext cx="0" cy="501859"/>
            </a:xfrm>
            <a:prstGeom prst="line">
              <a:avLst/>
            </a:prstGeom>
            <a:ln w="38100">
              <a:solidFill>
                <a:srgbClr val="8AA6B8"/>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822680" y="2611390"/>
            <a:ext cx="3924436" cy="575199"/>
            <a:chOff x="822680" y="2611390"/>
            <a:chExt cx="3924436" cy="575199"/>
          </a:xfrm>
        </p:grpSpPr>
        <p:sp>
          <p:nvSpPr>
            <p:cNvPr id="62" name="Text Box 11"/>
            <p:cNvSpPr txBox="1">
              <a:spLocks noChangeArrowheads="1"/>
            </p:cNvSpPr>
            <p:nvPr/>
          </p:nvSpPr>
          <p:spPr bwMode="auto">
            <a:xfrm>
              <a:off x="1578466" y="2939129"/>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Comparisons between filter implementations</a:t>
              </a:r>
            </a:p>
          </p:txBody>
        </p:sp>
        <p:sp>
          <p:nvSpPr>
            <p:cNvPr id="61" name="Text Box 5"/>
            <p:cNvSpPr txBox="1">
              <a:spLocks noChangeArrowheads="1"/>
            </p:cNvSpPr>
            <p:nvPr/>
          </p:nvSpPr>
          <p:spPr bwMode="auto">
            <a:xfrm>
              <a:off x="1578466" y="2611390"/>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Filter implementations</a:t>
              </a:r>
            </a:p>
          </p:txBody>
        </p:sp>
        <p:sp>
          <p:nvSpPr>
            <p:cNvPr id="63" name="TextBox 13"/>
            <p:cNvSpPr txBox="1">
              <a:spLocks noChangeArrowheads="1"/>
            </p:cNvSpPr>
            <p:nvPr/>
          </p:nvSpPr>
          <p:spPr bwMode="auto">
            <a:xfrm>
              <a:off x="822680" y="2619328"/>
              <a:ext cx="508473" cy="477054"/>
            </a:xfrm>
            <a:prstGeom prst="rect">
              <a:avLst/>
            </a:prstGeom>
            <a:noFill/>
            <a:ln w="9525">
              <a:noFill/>
              <a:miter lim="800000"/>
              <a:headEnd/>
              <a:tailEnd/>
            </a:ln>
          </p:spPr>
          <p:txBody>
            <a:bodyPr wrap="none">
              <a:spAutoFit/>
            </a:bodyPr>
            <a:lstStyle/>
            <a:p>
              <a:r>
                <a:rPr lang="en-US" altLang="ko-KR" sz="2500" b="1" dirty="0">
                  <a:solidFill>
                    <a:srgbClr val="8AA6B8"/>
                  </a:solidFill>
                  <a:latin typeface="+mj-lt"/>
                  <a:ea typeface="맑은 고딕" panose="020B0503020000020004" pitchFamily="50" charset="-127"/>
                </a:rPr>
                <a:t>03</a:t>
              </a:r>
              <a:endParaRPr lang="ko-KR" altLang="en-US" sz="2500" b="1" dirty="0">
                <a:solidFill>
                  <a:srgbClr val="8AA6B8"/>
                </a:solidFill>
                <a:latin typeface="+mj-lt"/>
                <a:ea typeface="맑은 고딕" panose="020B0503020000020004" pitchFamily="50" charset="-127"/>
              </a:endParaRPr>
            </a:p>
          </p:txBody>
        </p:sp>
        <p:cxnSp>
          <p:nvCxnSpPr>
            <p:cNvPr id="60" name="직선 연결선 59"/>
            <p:cNvCxnSpPr/>
            <p:nvPr/>
          </p:nvCxnSpPr>
          <p:spPr>
            <a:xfrm>
              <a:off x="1506322" y="2684730"/>
              <a:ext cx="0" cy="501859"/>
            </a:xfrm>
            <a:prstGeom prst="line">
              <a:avLst/>
            </a:prstGeom>
            <a:ln w="38100">
              <a:solidFill>
                <a:srgbClr val="8AA6B8"/>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840682" y="3466584"/>
            <a:ext cx="3906434" cy="573960"/>
            <a:chOff x="4747116" y="1280382"/>
            <a:chExt cx="3906434" cy="573960"/>
          </a:xfrm>
        </p:grpSpPr>
        <p:sp>
          <p:nvSpPr>
            <p:cNvPr id="67" name="Text Box 5"/>
            <p:cNvSpPr txBox="1">
              <a:spLocks noChangeArrowheads="1"/>
            </p:cNvSpPr>
            <p:nvPr/>
          </p:nvSpPr>
          <p:spPr bwMode="auto">
            <a:xfrm>
              <a:off x="5484900" y="1280382"/>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Graphical User Interface(GUI) </a:t>
              </a:r>
            </a:p>
          </p:txBody>
        </p:sp>
        <p:sp>
          <p:nvSpPr>
            <p:cNvPr id="68" name="Text Box 11"/>
            <p:cNvSpPr txBox="1">
              <a:spLocks noChangeArrowheads="1"/>
            </p:cNvSpPr>
            <p:nvPr/>
          </p:nvSpPr>
          <p:spPr bwMode="auto">
            <a:xfrm>
              <a:off x="5484900" y="1608121"/>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State machine &amp; knobs utility</a:t>
              </a:r>
            </a:p>
          </p:txBody>
        </p:sp>
        <p:sp>
          <p:nvSpPr>
            <p:cNvPr id="69" name="TextBox 13"/>
            <p:cNvSpPr txBox="1">
              <a:spLocks noChangeArrowheads="1"/>
            </p:cNvSpPr>
            <p:nvPr/>
          </p:nvSpPr>
          <p:spPr bwMode="auto">
            <a:xfrm>
              <a:off x="4747116" y="1288320"/>
              <a:ext cx="508473" cy="477054"/>
            </a:xfrm>
            <a:prstGeom prst="rect">
              <a:avLst/>
            </a:prstGeom>
            <a:noFill/>
            <a:ln w="9525">
              <a:noFill/>
              <a:miter lim="800000"/>
              <a:headEnd/>
              <a:tailEnd/>
            </a:ln>
          </p:spPr>
          <p:txBody>
            <a:bodyPr wrap="none">
              <a:spAutoFit/>
            </a:bodyPr>
            <a:lstStyle/>
            <a:p>
              <a:r>
                <a:rPr lang="en-US" altLang="ko-KR" sz="2500" b="1" dirty="0">
                  <a:solidFill>
                    <a:srgbClr val="8AA6B8"/>
                  </a:solidFill>
                  <a:latin typeface="+mj-lt"/>
                  <a:ea typeface="맑은 고딕" panose="020B0503020000020004" pitchFamily="50" charset="-127"/>
                </a:rPr>
                <a:t>04</a:t>
              </a:r>
              <a:endParaRPr lang="ko-KR" altLang="en-US" sz="2500" b="1" dirty="0">
                <a:solidFill>
                  <a:srgbClr val="8AA6B8"/>
                </a:solidFill>
                <a:latin typeface="+mj-lt"/>
                <a:ea typeface="맑은 고딕" panose="020B0503020000020004" pitchFamily="50" charset="-127"/>
              </a:endParaRPr>
            </a:p>
          </p:txBody>
        </p:sp>
      </p:grpSp>
      <p:grpSp>
        <p:nvGrpSpPr>
          <p:cNvPr id="6" name="그룹 5"/>
          <p:cNvGrpSpPr/>
          <p:nvPr/>
        </p:nvGrpSpPr>
        <p:grpSpPr>
          <a:xfrm>
            <a:off x="4719079" y="1051856"/>
            <a:ext cx="3897957" cy="580663"/>
            <a:chOff x="4747116" y="2167720"/>
            <a:chExt cx="3897957" cy="580663"/>
          </a:xfrm>
        </p:grpSpPr>
        <p:sp>
          <p:nvSpPr>
            <p:cNvPr id="75" name="Text Box 5"/>
            <p:cNvSpPr txBox="1">
              <a:spLocks noChangeArrowheads="1"/>
            </p:cNvSpPr>
            <p:nvPr/>
          </p:nvSpPr>
          <p:spPr bwMode="auto">
            <a:xfrm>
              <a:off x="5476423" y="2167720"/>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Conclusions</a:t>
              </a:r>
            </a:p>
          </p:txBody>
        </p:sp>
        <p:sp>
          <p:nvSpPr>
            <p:cNvPr id="76" name="Text Box 11"/>
            <p:cNvSpPr txBox="1">
              <a:spLocks noChangeArrowheads="1"/>
            </p:cNvSpPr>
            <p:nvPr/>
          </p:nvSpPr>
          <p:spPr bwMode="auto">
            <a:xfrm>
              <a:off x="5476423" y="2495459"/>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Improvements and future applications</a:t>
              </a:r>
            </a:p>
          </p:txBody>
        </p:sp>
        <p:sp>
          <p:nvSpPr>
            <p:cNvPr id="77" name="TextBox 13"/>
            <p:cNvSpPr txBox="1">
              <a:spLocks noChangeArrowheads="1"/>
            </p:cNvSpPr>
            <p:nvPr/>
          </p:nvSpPr>
          <p:spPr bwMode="auto">
            <a:xfrm>
              <a:off x="4747116" y="2175658"/>
              <a:ext cx="508473" cy="477054"/>
            </a:xfrm>
            <a:prstGeom prst="rect">
              <a:avLst/>
            </a:prstGeom>
            <a:noFill/>
            <a:ln w="9525">
              <a:noFill/>
              <a:miter lim="800000"/>
              <a:headEnd/>
              <a:tailEnd/>
            </a:ln>
          </p:spPr>
          <p:txBody>
            <a:bodyPr wrap="none">
              <a:spAutoFit/>
            </a:bodyPr>
            <a:lstStyle/>
            <a:p>
              <a:r>
                <a:rPr lang="en-US" altLang="ko-KR" sz="2500" b="1" dirty="0">
                  <a:solidFill>
                    <a:srgbClr val="8ACCC6"/>
                  </a:solidFill>
                  <a:latin typeface="+mj-lt"/>
                  <a:ea typeface="맑은 고딕" panose="020B0503020000020004" pitchFamily="50" charset="-127"/>
                </a:rPr>
                <a:t>05</a:t>
              </a:r>
              <a:endParaRPr lang="ko-KR" altLang="en-US" sz="2500" b="1" dirty="0">
                <a:solidFill>
                  <a:srgbClr val="8ACCC6"/>
                </a:solidFill>
                <a:latin typeface="+mj-lt"/>
                <a:ea typeface="맑은 고딕" panose="020B0503020000020004" pitchFamily="50" charset="-127"/>
              </a:endParaRPr>
            </a:p>
          </p:txBody>
        </p:sp>
        <p:cxnSp>
          <p:nvCxnSpPr>
            <p:cNvPr id="74" name="직선 연결선 73"/>
            <p:cNvCxnSpPr/>
            <p:nvPr/>
          </p:nvCxnSpPr>
          <p:spPr>
            <a:xfrm>
              <a:off x="5430758" y="2246524"/>
              <a:ext cx="0" cy="501859"/>
            </a:xfrm>
            <a:prstGeom prst="line">
              <a:avLst/>
            </a:prstGeom>
            <a:ln w="38100">
              <a:solidFill>
                <a:srgbClr val="8ACCC6"/>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그룹 5">
            <a:extLst>
              <a:ext uri="{FF2B5EF4-FFF2-40B4-BE49-F238E27FC236}">
                <a16:creationId xmlns:a16="http://schemas.microsoft.com/office/drawing/2014/main" id="{B7E0A5E1-BBB6-AC72-A0E1-237C4ED47606}"/>
              </a:ext>
            </a:extLst>
          </p:cNvPr>
          <p:cNvGrpSpPr/>
          <p:nvPr/>
        </p:nvGrpSpPr>
        <p:grpSpPr>
          <a:xfrm>
            <a:off x="4708617" y="2795391"/>
            <a:ext cx="3897957" cy="580663"/>
            <a:chOff x="4747116" y="2167720"/>
            <a:chExt cx="3897957" cy="580663"/>
          </a:xfrm>
        </p:grpSpPr>
        <p:sp>
          <p:nvSpPr>
            <p:cNvPr id="8" name="Text Box 5">
              <a:extLst>
                <a:ext uri="{FF2B5EF4-FFF2-40B4-BE49-F238E27FC236}">
                  <a16:creationId xmlns:a16="http://schemas.microsoft.com/office/drawing/2014/main" id="{7E708177-9690-F81F-202F-5C36A843B3D5}"/>
                </a:ext>
              </a:extLst>
            </p:cNvPr>
            <p:cNvSpPr txBox="1">
              <a:spLocks noChangeArrowheads="1"/>
            </p:cNvSpPr>
            <p:nvPr/>
          </p:nvSpPr>
          <p:spPr bwMode="auto">
            <a:xfrm>
              <a:off x="5476423" y="2167720"/>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Bibliography</a:t>
              </a:r>
            </a:p>
          </p:txBody>
        </p:sp>
        <p:sp>
          <p:nvSpPr>
            <p:cNvPr id="9" name="Text Box 11">
              <a:extLst>
                <a:ext uri="{FF2B5EF4-FFF2-40B4-BE49-F238E27FC236}">
                  <a16:creationId xmlns:a16="http://schemas.microsoft.com/office/drawing/2014/main" id="{F5B80C9F-12F6-2252-0A43-02113C3FD313}"/>
                </a:ext>
              </a:extLst>
            </p:cNvPr>
            <p:cNvSpPr txBox="1">
              <a:spLocks noChangeArrowheads="1"/>
            </p:cNvSpPr>
            <p:nvPr/>
          </p:nvSpPr>
          <p:spPr bwMode="auto">
            <a:xfrm>
              <a:off x="5476423" y="2495459"/>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Improvements and future applications</a:t>
              </a:r>
            </a:p>
          </p:txBody>
        </p:sp>
        <p:sp>
          <p:nvSpPr>
            <p:cNvPr id="10" name="TextBox 13">
              <a:extLst>
                <a:ext uri="{FF2B5EF4-FFF2-40B4-BE49-F238E27FC236}">
                  <a16:creationId xmlns:a16="http://schemas.microsoft.com/office/drawing/2014/main" id="{E7838BC1-4F1C-1C31-F711-47E1DC3B0DE3}"/>
                </a:ext>
              </a:extLst>
            </p:cNvPr>
            <p:cNvSpPr txBox="1">
              <a:spLocks noChangeArrowheads="1"/>
            </p:cNvSpPr>
            <p:nvPr/>
          </p:nvSpPr>
          <p:spPr bwMode="auto">
            <a:xfrm>
              <a:off x="4747116" y="2175658"/>
              <a:ext cx="508473" cy="477054"/>
            </a:xfrm>
            <a:prstGeom prst="rect">
              <a:avLst/>
            </a:prstGeom>
            <a:noFill/>
            <a:ln w="9525">
              <a:noFill/>
              <a:miter lim="800000"/>
              <a:headEnd/>
              <a:tailEnd/>
            </a:ln>
          </p:spPr>
          <p:txBody>
            <a:bodyPr wrap="none">
              <a:spAutoFit/>
            </a:bodyPr>
            <a:lstStyle/>
            <a:p>
              <a:r>
                <a:rPr lang="en-US" altLang="ko-KR" sz="2500" b="1" dirty="0">
                  <a:solidFill>
                    <a:srgbClr val="8ACCC6"/>
                  </a:solidFill>
                  <a:latin typeface="+mj-lt"/>
                  <a:ea typeface="맑은 고딕" panose="020B0503020000020004" pitchFamily="50" charset="-127"/>
                </a:rPr>
                <a:t>07</a:t>
              </a:r>
              <a:endParaRPr lang="ko-KR" altLang="en-US" sz="2500" b="1" dirty="0">
                <a:solidFill>
                  <a:srgbClr val="8ACCC6"/>
                </a:solidFill>
                <a:latin typeface="+mj-lt"/>
                <a:ea typeface="맑은 고딕" panose="020B0503020000020004" pitchFamily="50" charset="-127"/>
              </a:endParaRPr>
            </a:p>
          </p:txBody>
        </p:sp>
        <p:cxnSp>
          <p:nvCxnSpPr>
            <p:cNvPr id="11" name="직선 연결선 73">
              <a:extLst>
                <a:ext uri="{FF2B5EF4-FFF2-40B4-BE49-F238E27FC236}">
                  <a16:creationId xmlns:a16="http://schemas.microsoft.com/office/drawing/2014/main" id="{254194C5-8C29-7A3A-8AD1-755CB6E1AE52}"/>
                </a:ext>
              </a:extLst>
            </p:cNvPr>
            <p:cNvCxnSpPr/>
            <p:nvPr/>
          </p:nvCxnSpPr>
          <p:spPr>
            <a:xfrm>
              <a:off x="5430758" y="2246524"/>
              <a:ext cx="0" cy="501859"/>
            </a:xfrm>
            <a:prstGeom prst="line">
              <a:avLst/>
            </a:prstGeom>
            <a:ln w="38100">
              <a:solidFill>
                <a:srgbClr val="8ACCC6"/>
              </a:solidFill>
              <a:prstDash val="sysDot"/>
            </a:ln>
          </p:spPr>
          <p:style>
            <a:lnRef idx="1">
              <a:schemeClr val="accent1"/>
            </a:lnRef>
            <a:fillRef idx="0">
              <a:schemeClr val="accent1"/>
            </a:fillRef>
            <a:effectRef idx="0">
              <a:schemeClr val="accent1"/>
            </a:effectRef>
            <a:fontRef idx="minor">
              <a:schemeClr val="tx1"/>
            </a:fontRef>
          </p:style>
        </p:cxnSp>
      </p:grpSp>
      <p:grpSp>
        <p:nvGrpSpPr>
          <p:cNvPr id="12" name="그룹 5">
            <a:extLst>
              <a:ext uri="{FF2B5EF4-FFF2-40B4-BE49-F238E27FC236}">
                <a16:creationId xmlns:a16="http://schemas.microsoft.com/office/drawing/2014/main" id="{A44D67E4-6D1B-9D3B-0F5A-42A50FC163A5}"/>
              </a:ext>
            </a:extLst>
          </p:cNvPr>
          <p:cNvGrpSpPr/>
          <p:nvPr/>
        </p:nvGrpSpPr>
        <p:grpSpPr>
          <a:xfrm>
            <a:off x="4708617" y="1893692"/>
            <a:ext cx="3897957" cy="580663"/>
            <a:chOff x="4747116" y="2167720"/>
            <a:chExt cx="3897957" cy="580663"/>
          </a:xfrm>
        </p:grpSpPr>
        <p:sp>
          <p:nvSpPr>
            <p:cNvPr id="13" name="Text Box 5">
              <a:extLst>
                <a:ext uri="{FF2B5EF4-FFF2-40B4-BE49-F238E27FC236}">
                  <a16:creationId xmlns:a16="http://schemas.microsoft.com/office/drawing/2014/main" id="{6D6C66DF-458A-66A0-0205-2E349C829F5D}"/>
                </a:ext>
              </a:extLst>
            </p:cNvPr>
            <p:cNvSpPr txBox="1">
              <a:spLocks noChangeArrowheads="1"/>
            </p:cNvSpPr>
            <p:nvPr/>
          </p:nvSpPr>
          <p:spPr bwMode="auto">
            <a:xfrm>
              <a:off x="5476423" y="2167720"/>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lumMod val="95000"/>
                    </a:schemeClr>
                  </a:solidFill>
                  <a:latin typeface="+mj-lt"/>
                  <a:ea typeface="맑은 고딕" panose="020B0503020000020004" pitchFamily="50" charset="-127"/>
                </a:rPr>
                <a:t>Gannt chart</a:t>
              </a:r>
            </a:p>
          </p:txBody>
        </p:sp>
        <p:sp>
          <p:nvSpPr>
            <p:cNvPr id="14" name="Text Box 11">
              <a:extLst>
                <a:ext uri="{FF2B5EF4-FFF2-40B4-BE49-F238E27FC236}">
                  <a16:creationId xmlns:a16="http://schemas.microsoft.com/office/drawing/2014/main" id="{21A9F6B0-7082-A598-FB12-E99906F2FAC3}"/>
                </a:ext>
              </a:extLst>
            </p:cNvPr>
            <p:cNvSpPr txBox="1">
              <a:spLocks noChangeArrowheads="1"/>
            </p:cNvSpPr>
            <p:nvPr/>
          </p:nvSpPr>
          <p:spPr bwMode="auto">
            <a:xfrm>
              <a:off x="5476423" y="2495459"/>
              <a:ext cx="3168650"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lumMod val="95000"/>
                    </a:schemeClr>
                  </a:solidFill>
                  <a:latin typeface="+mj-lt"/>
                  <a:ea typeface="맑은 고딕" pitchFamily="50" charset="-127"/>
                  <a:cs typeface="굴림" pitchFamily="50" charset="-127"/>
                </a:rPr>
                <a:t>Contributions to the project</a:t>
              </a:r>
            </a:p>
          </p:txBody>
        </p:sp>
        <p:sp>
          <p:nvSpPr>
            <p:cNvPr id="15" name="TextBox 13">
              <a:extLst>
                <a:ext uri="{FF2B5EF4-FFF2-40B4-BE49-F238E27FC236}">
                  <a16:creationId xmlns:a16="http://schemas.microsoft.com/office/drawing/2014/main" id="{88A968B4-192F-B96C-5C59-A03EA3357E0B}"/>
                </a:ext>
              </a:extLst>
            </p:cNvPr>
            <p:cNvSpPr txBox="1">
              <a:spLocks noChangeArrowheads="1"/>
            </p:cNvSpPr>
            <p:nvPr/>
          </p:nvSpPr>
          <p:spPr bwMode="auto">
            <a:xfrm>
              <a:off x="4747116" y="2175658"/>
              <a:ext cx="508473" cy="477054"/>
            </a:xfrm>
            <a:prstGeom prst="rect">
              <a:avLst/>
            </a:prstGeom>
            <a:noFill/>
            <a:ln w="9525">
              <a:noFill/>
              <a:miter lim="800000"/>
              <a:headEnd/>
              <a:tailEnd/>
            </a:ln>
          </p:spPr>
          <p:txBody>
            <a:bodyPr wrap="none">
              <a:spAutoFit/>
            </a:bodyPr>
            <a:lstStyle/>
            <a:p>
              <a:r>
                <a:rPr lang="en-US" altLang="ko-KR" sz="2500" b="1" dirty="0">
                  <a:solidFill>
                    <a:srgbClr val="8ACCC6"/>
                  </a:solidFill>
                  <a:latin typeface="+mj-lt"/>
                  <a:ea typeface="맑은 고딕" panose="020B0503020000020004" pitchFamily="50" charset="-127"/>
                </a:rPr>
                <a:t>06</a:t>
              </a:r>
              <a:endParaRPr lang="ko-KR" altLang="en-US" sz="2500" b="1" dirty="0">
                <a:solidFill>
                  <a:srgbClr val="8ACCC6"/>
                </a:solidFill>
                <a:latin typeface="+mj-lt"/>
                <a:ea typeface="맑은 고딕" panose="020B0503020000020004" pitchFamily="50" charset="-127"/>
              </a:endParaRPr>
            </a:p>
          </p:txBody>
        </p:sp>
        <p:cxnSp>
          <p:nvCxnSpPr>
            <p:cNvPr id="16" name="직선 연결선 73">
              <a:extLst>
                <a:ext uri="{FF2B5EF4-FFF2-40B4-BE49-F238E27FC236}">
                  <a16:creationId xmlns:a16="http://schemas.microsoft.com/office/drawing/2014/main" id="{49C6C1DB-118C-D0E5-0CD1-CC017FE1AD61}"/>
                </a:ext>
              </a:extLst>
            </p:cNvPr>
            <p:cNvCxnSpPr/>
            <p:nvPr/>
          </p:nvCxnSpPr>
          <p:spPr>
            <a:xfrm>
              <a:off x="5430758" y="2246524"/>
              <a:ext cx="0" cy="501859"/>
            </a:xfrm>
            <a:prstGeom prst="line">
              <a:avLst/>
            </a:prstGeom>
            <a:ln w="38100">
              <a:solidFill>
                <a:srgbClr val="8ACCC6"/>
              </a:solidFill>
              <a:prstDash val="sysDot"/>
            </a:ln>
          </p:spPr>
          <p:style>
            <a:lnRef idx="1">
              <a:schemeClr val="accent1"/>
            </a:lnRef>
            <a:fillRef idx="0">
              <a:schemeClr val="accent1"/>
            </a:fillRef>
            <a:effectRef idx="0">
              <a:schemeClr val="accent1"/>
            </a:effectRef>
            <a:fontRef idx="minor">
              <a:schemeClr val="tx1"/>
            </a:fontRef>
          </p:style>
        </p:cxnSp>
      </p:grpSp>
      <p:cxnSp>
        <p:nvCxnSpPr>
          <p:cNvPr id="17" name="직선 연결선 59">
            <a:extLst>
              <a:ext uri="{FF2B5EF4-FFF2-40B4-BE49-F238E27FC236}">
                <a16:creationId xmlns:a16="http://schemas.microsoft.com/office/drawing/2014/main" id="{B2E11CF4-63F8-6A16-3D04-D9F09F7D0F78}"/>
              </a:ext>
            </a:extLst>
          </p:cNvPr>
          <p:cNvCxnSpPr/>
          <p:nvPr/>
        </p:nvCxnSpPr>
        <p:spPr>
          <a:xfrm>
            <a:off x="1506322" y="3538685"/>
            <a:ext cx="0" cy="501859"/>
          </a:xfrm>
          <a:prstGeom prst="line">
            <a:avLst/>
          </a:prstGeom>
          <a:ln w="38100">
            <a:solidFill>
              <a:srgbClr val="8AA6B8"/>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2D39-5FC6-7E1F-9216-81C093BBFA33}"/>
              </a:ext>
            </a:extLst>
          </p:cNvPr>
          <p:cNvSpPr>
            <a:spLocks noGrp="1"/>
          </p:cNvSpPr>
          <p:nvPr>
            <p:ph type="title"/>
          </p:nvPr>
        </p:nvSpPr>
        <p:spPr/>
        <p:txBody>
          <a:bodyPr/>
          <a:lstStyle/>
          <a:p>
            <a:r>
              <a:rPr lang="en-US" dirty="0"/>
              <a:t>Gannt Chart</a:t>
            </a:r>
          </a:p>
        </p:txBody>
      </p:sp>
      <p:graphicFrame>
        <p:nvGraphicFramePr>
          <p:cNvPr id="5" name="Content Placeholder 4">
            <a:extLst>
              <a:ext uri="{FF2B5EF4-FFF2-40B4-BE49-F238E27FC236}">
                <a16:creationId xmlns:a16="http://schemas.microsoft.com/office/drawing/2014/main" id="{BA211AAC-C6F7-3512-56B9-18DB09A3F9A0}"/>
              </a:ext>
            </a:extLst>
          </p:cNvPr>
          <p:cNvGraphicFramePr>
            <a:graphicFrameLocks noGrp="1"/>
          </p:cNvGraphicFramePr>
          <p:nvPr>
            <p:ph idx="1"/>
            <p:extLst>
              <p:ext uri="{D42A27DB-BD31-4B8C-83A1-F6EECF244321}">
                <p14:modId xmlns:p14="http://schemas.microsoft.com/office/powerpoint/2010/main" val="583486426"/>
              </p:ext>
            </p:extLst>
          </p:nvPr>
        </p:nvGraphicFramePr>
        <p:xfrm>
          <a:off x="323528" y="1227138"/>
          <a:ext cx="8496944" cy="360680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3765066938"/>
                    </a:ext>
                  </a:extLst>
                </a:gridCol>
                <a:gridCol w="1059547">
                  <a:extLst>
                    <a:ext uri="{9D8B030D-6E8A-4147-A177-3AD203B41FA5}">
                      <a16:colId xmlns:a16="http://schemas.microsoft.com/office/drawing/2014/main" val="2029989750"/>
                    </a:ext>
                  </a:extLst>
                </a:gridCol>
                <a:gridCol w="1213849">
                  <a:extLst>
                    <a:ext uri="{9D8B030D-6E8A-4147-A177-3AD203B41FA5}">
                      <a16:colId xmlns:a16="http://schemas.microsoft.com/office/drawing/2014/main" val="4175417678"/>
                    </a:ext>
                  </a:extLst>
                </a:gridCol>
                <a:gridCol w="1213849">
                  <a:extLst>
                    <a:ext uri="{9D8B030D-6E8A-4147-A177-3AD203B41FA5}">
                      <a16:colId xmlns:a16="http://schemas.microsoft.com/office/drawing/2014/main" val="3170284866"/>
                    </a:ext>
                  </a:extLst>
                </a:gridCol>
                <a:gridCol w="1213849">
                  <a:extLst>
                    <a:ext uri="{9D8B030D-6E8A-4147-A177-3AD203B41FA5}">
                      <a16:colId xmlns:a16="http://schemas.microsoft.com/office/drawing/2014/main" val="2874087583"/>
                    </a:ext>
                  </a:extLst>
                </a:gridCol>
                <a:gridCol w="1213849">
                  <a:extLst>
                    <a:ext uri="{9D8B030D-6E8A-4147-A177-3AD203B41FA5}">
                      <a16:colId xmlns:a16="http://schemas.microsoft.com/office/drawing/2014/main" val="572095054"/>
                    </a:ext>
                  </a:extLst>
                </a:gridCol>
                <a:gridCol w="1213849">
                  <a:extLst>
                    <a:ext uri="{9D8B030D-6E8A-4147-A177-3AD203B41FA5}">
                      <a16:colId xmlns:a16="http://schemas.microsoft.com/office/drawing/2014/main" val="1005521668"/>
                    </a:ext>
                  </a:extLst>
                </a:gridCol>
              </a:tblGrid>
              <a:tr h="370840">
                <a:tc>
                  <a:txBody>
                    <a:bodyPr/>
                    <a:lstStyle/>
                    <a:p>
                      <a:endParaRPr lang="en-US" sz="1600" dirty="0"/>
                    </a:p>
                  </a:txBody>
                  <a:tcPr/>
                </a:tc>
                <a:tc>
                  <a:txBody>
                    <a:bodyPr/>
                    <a:lstStyle/>
                    <a:p>
                      <a:r>
                        <a:rPr lang="en-US" sz="1600" dirty="0"/>
                        <a:t>15.10.2023</a:t>
                      </a:r>
                    </a:p>
                  </a:txBody>
                  <a:tcPr/>
                </a:tc>
                <a:tc>
                  <a:txBody>
                    <a:bodyPr/>
                    <a:lstStyle/>
                    <a:p>
                      <a:r>
                        <a:rPr lang="en-US" sz="1600" dirty="0"/>
                        <a:t>30.10.2023</a:t>
                      </a:r>
                    </a:p>
                  </a:txBody>
                  <a:tcPr/>
                </a:tc>
                <a:tc>
                  <a:txBody>
                    <a:bodyPr/>
                    <a:lstStyle/>
                    <a:p>
                      <a:r>
                        <a:rPr lang="en-US" sz="1600" dirty="0"/>
                        <a:t>10.11.2023</a:t>
                      </a:r>
                    </a:p>
                  </a:txBody>
                  <a:tcPr/>
                </a:tc>
                <a:tc>
                  <a:txBody>
                    <a:bodyPr/>
                    <a:lstStyle/>
                    <a:p>
                      <a:r>
                        <a:rPr lang="en-US" sz="1600" dirty="0"/>
                        <a:t>20.11.2023</a:t>
                      </a:r>
                    </a:p>
                  </a:txBody>
                  <a:tcPr/>
                </a:tc>
                <a:tc>
                  <a:txBody>
                    <a:bodyPr/>
                    <a:lstStyle/>
                    <a:p>
                      <a:r>
                        <a:rPr lang="en-US" sz="1600" dirty="0"/>
                        <a:t>30.11.2023</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600" dirty="0"/>
                        <a:t>05.12.2023</a:t>
                      </a:r>
                    </a:p>
                  </a:txBody>
                  <a:tcPr/>
                </a:tc>
                <a:extLst>
                  <a:ext uri="{0D108BD9-81ED-4DB2-BD59-A6C34878D82A}">
                    <a16:rowId xmlns:a16="http://schemas.microsoft.com/office/drawing/2014/main" val="624294782"/>
                  </a:ext>
                </a:extLst>
              </a:tr>
              <a:tr h="370840">
                <a:tc>
                  <a:txBody>
                    <a:bodyPr/>
                    <a:lstStyle/>
                    <a:p>
                      <a:r>
                        <a:rPr lang="en-US" sz="1200" dirty="0"/>
                        <a:t>Research and </a:t>
                      </a:r>
                    </a:p>
                    <a:p>
                      <a:r>
                        <a:rPr lang="en-US" sz="1200" dirty="0"/>
                        <a:t>documentations</a:t>
                      </a:r>
                    </a:p>
                  </a:txBody>
                  <a:tcPr/>
                </a:tc>
                <a:tc>
                  <a:txBody>
                    <a:bodyPr/>
                    <a:lstStyle/>
                    <a:p>
                      <a:endParaRPr lang="en-US" sz="1600" dirty="0"/>
                    </a:p>
                  </a:txBody>
                  <a:tcPr>
                    <a:solidFill>
                      <a:srgbClr val="92D050"/>
                    </a:solidFill>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247940072"/>
                  </a:ext>
                </a:extLst>
              </a:tr>
              <a:tr h="370840">
                <a:tc>
                  <a:txBody>
                    <a:bodyPr/>
                    <a:lstStyle/>
                    <a:p>
                      <a:r>
                        <a:rPr lang="en-US" sz="1200" dirty="0"/>
                        <a:t>Filter design</a:t>
                      </a:r>
                    </a:p>
                    <a:p>
                      <a:r>
                        <a:rPr lang="en-US" sz="1200" dirty="0"/>
                        <a:t>computing</a:t>
                      </a:r>
                    </a:p>
                  </a:txBody>
                  <a:tcPr/>
                </a:tc>
                <a:tc>
                  <a:txBody>
                    <a:bodyPr/>
                    <a:lstStyle/>
                    <a:p>
                      <a:endParaRPr lang="en-US" sz="1600" kern="1200" dirty="0">
                        <a:solidFill>
                          <a:schemeClr val="dk1"/>
                        </a:solidFill>
                        <a:latin typeface="+mn-lt"/>
                        <a:ea typeface="+mn-ea"/>
                        <a:cs typeface="+mn-cs"/>
                      </a:endParaRPr>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763793196"/>
                  </a:ext>
                </a:extLst>
              </a:tr>
              <a:tr h="370840">
                <a:tc>
                  <a:txBody>
                    <a:bodyPr/>
                    <a:lstStyle/>
                    <a:p>
                      <a:r>
                        <a:rPr lang="en-US" sz="1200" dirty="0"/>
                        <a:t>Checking for best </a:t>
                      </a:r>
                    </a:p>
                    <a:p>
                      <a:r>
                        <a:rPr lang="en-US" sz="1200" dirty="0"/>
                        <a:t>audio approach</a:t>
                      </a:r>
                    </a:p>
                  </a:txBody>
                  <a:tcPr/>
                </a:tc>
                <a:tc>
                  <a:txBody>
                    <a:bodyPr/>
                    <a:lstStyle/>
                    <a:p>
                      <a:endParaRPr lang="en-US" sz="1600" dirty="0"/>
                    </a:p>
                  </a:txBody>
                  <a:tcPr/>
                </a:tc>
                <a:tc>
                  <a:txBody>
                    <a:bodyPr/>
                    <a:lstStyle/>
                    <a:p>
                      <a:endParaRPr lang="en-US" sz="1600" dirty="0"/>
                    </a:p>
                  </a:txBody>
                  <a:tcPr>
                    <a:solidFill>
                      <a:srgbClr val="92D050"/>
                    </a:solidFill>
                  </a:tcPr>
                </a:tc>
                <a:tc>
                  <a:txBody>
                    <a:bodyPr/>
                    <a:lstStyle/>
                    <a:p>
                      <a:endParaRPr lang="en-US" sz="1600" dirty="0"/>
                    </a:p>
                  </a:txBody>
                  <a:tcPr>
                    <a:solidFill>
                      <a:srgbClr val="92D050"/>
                    </a:solidFill>
                  </a:tcPr>
                </a:tc>
                <a:tc>
                  <a:txBody>
                    <a:bodyPr/>
                    <a:lstStyle/>
                    <a:p>
                      <a:endParaRPr lang="en-US" sz="1600" dirty="0"/>
                    </a:p>
                  </a:txBody>
                  <a:tcPr>
                    <a:solidFill>
                      <a:srgbClr val="92D050"/>
                    </a:solidFill>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3942770396"/>
                  </a:ext>
                </a:extLst>
              </a:tr>
              <a:tr h="370840">
                <a:tc>
                  <a:txBody>
                    <a:bodyPr/>
                    <a:lstStyle/>
                    <a:p>
                      <a:r>
                        <a:rPr lang="en-US" sz="1200" dirty="0"/>
                        <a:t>Interface design</a:t>
                      </a:r>
                    </a:p>
                  </a:txBody>
                  <a:tcPr/>
                </a:tc>
                <a:tc>
                  <a:txBody>
                    <a:bodyPr/>
                    <a:lstStyle/>
                    <a:p>
                      <a:endParaRPr lang="en-US" sz="1600"/>
                    </a:p>
                  </a:txBody>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a:p>
                  </a:txBody>
                  <a:tcPr/>
                </a:tc>
                <a:extLst>
                  <a:ext uri="{0D108BD9-81ED-4DB2-BD59-A6C34878D82A}">
                    <a16:rowId xmlns:a16="http://schemas.microsoft.com/office/drawing/2014/main" val="1625215530"/>
                  </a:ext>
                </a:extLst>
              </a:tr>
              <a:tr h="370840">
                <a:tc>
                  <a:txBody>
                    <a:bodyPr/>
                    <a:lstStyle/>
                    <a:p>
                      <a:r>
                        <a:rPr lang="en-US" sz="1200" dirty="0"/>
                        <a:t>Audio reading &amp;</a:t>
                      </a:r>
                    </a:p>
                    <a:p>
                      <a:r>
                        <a:rPr lang="en-US" sz="1200" dirty="0"/>
                        <a:t>Playing</a:t>
                      </a:r>
                    </a:p>
                  </a:txBody>
                  <a:tcPr/>
                </a:tc>
                <a:tc>
                  <a:txBody>
                    <a:bodyPr/>
                    <a:lstStyle/>
                    <a:p>
                      <a:endParaRPr lang="en-US" sz="1600"/>
                    </a:p>
                  </a:txBody>
                  <a:tcPr/>
                </a:tc>
                <a:tc>
                  <a:txBody>
                    <a:bodyPr/>
                    <a:lstStyle/>
                    <a:p>
                      <a:endParaRPr lang="en-US" sz="1600" dirty="0"/>
                    </a:p>
                  </a:txBody>
                  <a:tcPr/>
                </a:tc>
                <a:tc>
                  <a:txBody>
                    <a:bodyPr/>
                    <a:lstStyle/>
                    <a:p>
                      <a:endParaRPr lang="en-US" sz="1600" dirty="0"/>
                    </a:p>
                  </a:txBody>
                  <a:tcPr>
                    <a:solidFill>
                      <a:srgbClr val="92D050"/>
                    </a:solidFill>
                  </a:tcPr>
                </a:tc>
                <a:tc>
                  <a:txBody>
                    <a:bodyPr/>
                    <a:lstStyle/>
                    <a:p>
                      <a:endParaRPr lang="en-US" sz="1600" dirty="0"/>
                    </a:p>
                  </a:txBody>
                  <a:tcPr>
                    <a:solidFill>
                      <a:srgbClr val="92D050"/>
                    </a:solidFill>
                  </a:tcPr>
                </a:tc>
                <a:tc>
                  <a:txBody>
                    <a:bodyPr/>
                    <a:lstStyle/>
                    <a:p>
                      <a:endParaRPr lang="en-US" sz="1600" dirty="0"/>
                    </a:p>
                  </a:txBody>
                  <a:tcPr>
                    <a:solidFill>
                      <a:srgbClr val="92D050"/>
                    </a:solidFill>
                  </a:tcPr>
                </a:tc>
                <a:tc>
                  <a:txBody>
                    <a:bodyPr/>
                    <a:lstStyle/>
                    <a:p>
                      <a:endParaRPr lang="en-US" sz="1600"/>
                    </a:p>
                  </a:txBody>
                  <a:tcPr/>
                </a:tc>
                <a:extLst>
                  <a:ext uri="{0D108BD9-81ED-4DB2-BD59-A6C34878D82A}">
                    <a16:rowId xmlns:a16="http://schemas.microsoft.com/office/drawing/2014/main" val="1906285694"/>
                  </a:ext>
                </a:extLst>
              </a:tr>
              <a:tr h="370840">
                <a:tc>
                  <a:txBody>
                    <a:bodyPr/>
                    <a:lstStyle/>
                    <a:p>
                      <a:r>
                        <a:rPr lang="en-US" sz="1200" dirty="0"/>
                        <a:t>Testing &amp; </a:t>
                      </a:r>
                    </a:p>
                    <a:p>
                      <a:r>
                        <a:rPr lang="en-US" sz="1200" dirty="0"/>
                        <a:t>Debugging</a:t>
                      </a:r>
                    </a:p>
                  </a:txBody>
                  <a:tcPr/>
                </a:tc>
                <a:tc>
                  <a:txBody>
                    <a:bodyPr/>
                    <a:lstStyle/>
                    <a:p>
                      <a:endParaRPr lang="en-US" sz="1600"/>
                    </a:p>
                  </a:txBody>
                  <a:tcPr/>
                </a:tc>
                <a:tc>
                  <a:txBody>
                    <a:bodyPr/>
                    <a:lstStyle/>
                    <a:p>
                      <a:endParaRPr lang="en-US" sz="1600"/>
                    </a:p>
                  </a:txBody>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solidFill>
                      <a:schemeClr val="accent3">
                        <a:lumMod val="60000"/>
                        <a:lumOff val="40000"/>
                      </a:schemeClr>
                    </a:solidFill>
                  </a:tcPr>
                </a:tc>
                <a:tc>
                  <a:txBody>
                    <a:bodyPr/>
                    <a:lstStyle/>
                    <a:p>
                      <a:endParaRPr lang="en-US" sz="1600" dirty="0"/>
                    </a:p>
                  </a:txBody>
                  <a:tcPr>
                    <a:lnB w="12700" cmpd="sng">
                      <a:noFill/>
                    </a:lnB>
                    <a:solidFill>
                      <a:schemeClr val="accent3">
                        <a:lumMod val="60000"/>
                        <a:lumOff val="40000"/>
                      </a:schemeClr>
                    </a:solidFill>
                  </a:tcPr>
                </a:tc>
                <a:extLst>
                  <a:ext uri="{0D108BD9-81ED-4DB2-BD59-A6C34878D82A}">
                    <a16:rowId xmlns:a16="http://schemas.microsoft.com/office/drawing/2014/main" val="4116951790"/>
                  </a:ext>
                </a:extLst>
              </a:tr>
              <a:tr h="370840">
                <a:tc>
                  <a:txBody>
                    <a:bodyPr/>
                    <a:lstStyle/>
                    <a:p>
                      <a:r>
                        <a:rPr lang="en-US" sz="1200" dirty="0"/>
                        <a:t>Thesis submission</a:t>
                      </a:r>
                    </a:p>
                  </a:txBody>
                  <a:tcPr/>
                </a:tc>
                <a:tc>
                  <a:txBody>
                    <a:bodyPr/>
                    <a:lstStyle/>
                    <a:p>
                      <a:endParaRPr lang="en-US" sz="160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lnR w="12700" cmpd="sng">
                      <a:noFill/>
                    </a:lnR>
                  </a:tcPr>
                </a:tc>
                <a:tc>
                  <a:txBody>
                    <a:bodyPr/>
                    <a:lstStyle/>
                    <a:p>
                      <a:pPr algn="ctr"/>
                      <a:r>
                        <a:rPr lang="en-US" sz="1600" dirty="0">
                          <a:solidFill>
                            <a:schemeClr val="tx1"/>
                          </a:solidFill>
                        </a:rPr>
                        <a:t>Here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573905437"/>
                  </a:ext>
                </a:extLst>
              </a:tr>
            </a:tbl>
          </a:graphicData>
        </a:graphic>
      </p:graphicFrame>
    </p:spTree>
    <p:extLst>
      <p:ext uri="{BB962C8B-B14F-4D97-AF65-F5344CB8AC3E}">
        <p14:creationId xmlns:p14="http://schemas.microsoft.com/office/powerpoint/2010/main" val="3860978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2D39-5FC6-7E1F-9216-81C093BBFA33}"/>
              </a:ext>
            </a:extLst>
          </p:cNvPr>
          <p:cNvSpPr>
            <a:spLocks noGrp="1"/>
          </p:cNvSpPr>
          <p:nvPr>
            <p:ph type="title"/>
          </p:nvPr>
        </p:nvSpPr>
        <p:spPr/>
        <p:txBody>
          <a:bodyPr/>
          <a:lstStyle/>
          <a:p>
            <a:r>
              <a:rPr lang="en-US" dirty="0"/>
              <a:t>Gannt Chart - Contributions</a:t>
            </a:r>
          </a:p>
        </p:txBody>
      </p:sp>
      <p:graphicFrame>
        <p:nvGraphicFramePr>
          <p:cNvPr id="4" name="Content Placeholder 3">
            <a:extLst>
              <a:ext uri="{FF2B5EF4-FFF2-40B4-BE49-F238E27FC236}">
                <a16:creationId xmlns:a16="http://schemas.microsoft.com/office/drawing/2014/main" id="{DF6216B9-BF1D-BCFE-630E-1E4327E4A9F7}"/>
              </a:ext>
            </a:extLst>
          </p:cNvPr>
          <p:cNvGraphicFramePr>
            <a:graphicFrameLocks noGrp="1"/>
          </p:cNvGraphicFramePr>
          <p:nvPr>
            <p:ph idx="1"/>
            <p:extLst>
              <p:ext uri="{D42A27DB-BD31-4B8C-83A1-F6EECF244321}">
                <p14:modId xmlns:p14="http://schemas.microsoft.com/office/powerpoint/2010/main" val="376208168"/>
              </p:ext>
            </p:extLst>
          </p:nvPr>
        </p:nvGraphicFramePr>
        <p:xfrm>
          <a:off x="323528" y="1227138"/>
          <a:ext cx="8568952" cy="5369560"/>
        </p:xfrm>
        <a:graphic>
          <a:graphicData uri="http://schemas.openxmlformats.org/drawingml/2006/table">
            <a:tbl>
              <a:tblPr firstRow="1" bandRow="1">
                <a:tableStyleId>{F5AB1C69-6EDB-4FF4-983F-18BD219EF322}</a:tableStyleId>
              </a:tblPr>
              <a:tblGrid>
                <a:gridCol w="1108629">
                  <a:extLst>
                    <a:ext uri="{9D8B030D-6E8A-4147-A177-3AD203B41FA5}">
                      <a16:colId xmlns:a16="http://schemas.microsoft.com/office/drawing/2014/main" val="3080386691"/>
                    </a:ext>
                  </a:extLst>
                </a:gridCol>
                <a:gridCol w="2038940">
                  <a:extLst>
                    <a:ext uri="{9D8B030D-6E8A-4147-A177-3AD203B41FA5}">
                      <a16:colId xmlns:a16="http://schemas.microsoft.com/office/drawing/2014/main" val="3864489371"/>
                    </a:ext>
                  </a:extLst>
                </a:gridCol>
                <a:gridCol w="2613071">
                  <a:extLst>
                    <a:ext uri="{9D8B030D-6E8A-4147-A177-3AD203B41FA5}">
                      <a16:colId xmlns:a16="http://schemas.microsoft.com/office/drawing/2014/main" val="2760406961"/>
                    </a:ext>
                  </a:extLst>
                </a:gridCol>
                <a:gridCol w="2808312">
                  <a:extLst>
                    <a:ext uri="{9D8B030D-6E8A-4147-A177-3AD203B41FA5}">
                      <a16:colId xmlns:a16="http://schemas.microsoft.com/office/drawing/2014/main" val="13444854"/>
                    </a:ext>
                  </a:extLst>
                </a:gridCol>
              </a:tblGrid>
              <a:tr h="370840">
                <a:tc>
                  <a:txBody>
                    <a:bodyPr/>
                    <a:lstStyle/>
                    <a:p>
                      <a:r>
                        <a:rPr lang="en-US" sz="1600" dirty="0"/>
                        <a:t>Deadline</a:t>
                      </a:r>
                    </a:p>
                  </a:txBody>
                  <a:tcPr/>
                </a:tc>
                <a:tc>
                  <a:txBody>
                    <a:bodyPr/>
                    <a:lstStyle/>
                    <a:p>
                      <a:r>
                        <a:rPr lang="en-US" sz="1600" dirty="0"/>
                        <a:t>Marin C</a:t>
                      </a:r>
                      <a:r>
                        <a:rPr lang="ro-RO" sz="1600" dirty="0"/>
                        <a:t>ătălin</a:t>
                      </a:r>
                      <a:endParaRPr lang="en-US" sz="1600" dirty="0"/>
                    </a:p>
                  </a:txBody>
                  <a:tcPr/>
                </a:tc>
                <a:tc>
                  <a:txBody>
                    <a:bodyPr/>
                    <a:lstStyle/>
                    <a:p>
                      <a:r>
                        <a:rPr lang="en-US" sz="1600" dirty="0"/>
                        <a:t>Matei Daniel</a:t>
                      </a:r>
                    </a:p>
                  </a:txBody>
                  <a:tcPr/>
                </a:tc>
                <a:tc>
                  <a:txBody>
                    <a:bodyPr/>
                    <a:lstStyle/>
                    <a:p>
                      <a:r>
                        <a:rPr lang="en-US" sz="1600" dirty="0"/>
                        <a:t>Nechifor </a:t>
                      </a:r>
                      <a:r>
                        <a:rPr lang="en-US" sz="1600" dirty="0" err="1"/>
                        <a:t>Silviu</a:t>
                      </a:r>
                      <a:endParaRPr lang="en-US" sz="1600" dirty="0"/>
                    </a:p>
                  </a:txBody>
                  <a:tcPr/>
                </a:tc>
                <a:extLst>
                  <a:ext uri="{0D108BD9-81ED-4DB2-BD59-A6C34878D82A}">
                    <a16:rowId xmlns:a16="http://schemas.microsoft.com/office/drawing/2014/main" val="3351659341"/>
                  </a:ext>
                </a:extLst>
              </a:tr>
              <a:tr h="370840">
                <a:tc>
                  <a:txBody>
                    <a:bodyPr/>
                    <a:lstStyle/>
                    <a:p>
                      <a:r>
                        <a:rPr lang="en-US" sz="1600" dirty="0"/>
                        <a:t>15.10.2023</a:t>
                      </a:r>
                    </a:p>
                  </a:txBody>
                  <a:tcPr/>
                </a:tc>
                <a:tc>
                  <a:txBody>
                    <a:bodyPr/>
                    <a:lstStyle/>
                    <a:p>
                      <a:r>
                        <a:rPr lang="en-US" sz="1600" dirty="0"/>
                        <a:t>Find filters </a:t>
                      </a:r>
                    </a:p>
                    <a:p>
                      <a:r>
                        <a:rPr lang="en-US" sz="1600" dirty="0"/>
                        <a:t>documentations and</a:t>
                      </a:r>
                    </a:p>
                    <a:p>
                      <a:r>
                        <a:rPr lang="en-US" sz="1600" dirty="0"/>
                        <a:t>Research on the </a:t>
                      </a:r>
                    </a:p>
                    <a:p>
                      <a:r>
                        <a:rPr lang="en-US" sz="1600" dirty="0"/>
                        <a:t>future approach</a:t>
                      </a:r>
                    </a:p>
                    <a:p>
                      <a:endParaRPr lang="en-US" sz="1600" dirty="0"/>
                    </a:p>
                  </a:txBody>
                  <a:tcPr/>
                </a:tc>
                <a:tc>
                  <a:txBody>
                    <a:bodyPr/>
                    <a:lstStyle/>
                    <a:p>
                      <a:r>
                        <a:rPr lang="en-US" sz="1600" dirty="0"/>
                        <a:t>Document on approaching a MATLAB app designer in </a:t>
                      </a:r>
                    </a:p>
                    <a:p>
                      <a:r>
                        <a:rPr lang="en-US" sz="1600" dirty="0"/>
                        <a:t>order to design the input </a:t>
                      </a:r>
                    </a:p>
                    <a:p>
                      <a:r>
                        <a:rPr lang="en-US" sz="1600" dirty="0"/>
                        <a:t>parameters</a:t>
                      </a:r>
                    </a:p>
                  </a:txBody>
                  <a:tcPr/>
                </a:tc>
                <a:tc>
                  <a:txBody>
                    <a:bodyPr/>
                    <a:lstStyle/>
                    <a:p>
                      <a:r>
                        <a:rPr lang="en-US" sz="1600" dirty="0"/>
                        <a:t>Research on the best method to read/play an audio file +</a:t>
                      </a:r>
                    </a:p>
                    <a:p>
                      <a:r>
                        <a:rPr lang="en-US" sz="1600" dirty="0"/>
                        <a:t>Reading documentation </a:t>
                      </a:r>
                    </a:p>
                    <a:p>
                      <a:r>
                        <a:rPr lang="en-US" sz="1600" dirty="0"/>
                        <a:t>from multiple sources to </a:t>
                      </a:r>
                    </a:p>
                    <a:p>
                      <a:r>
                        <a:rPr lang="en-US" sz="1600" dirty="0"/>
                        <a:t>find the most suitable option</a:t>
                      </a:r>
                    </a:p>
                  </a:txBody>
                  <a:tcPr/>
                </a:tc>
                <a:extLst>
                  <a:ext uri="{0D108BD9-81ED-4DB2-BD59-A6C34878D82A}">
                    <a16:rowId xmlns:a16="http://schemas.microsoft.com/office/drawing/2014/main" val="528416943"/>
                  </a:ext>
                </a:extLst>
              </a:tr>
              <a:tr h="370840">
                <a:tc>
                  <a:txBody>
                    <a:bodyPr/>
                    <a:lstStyle/>
                    <a:p>
                      <a:r>
                        <a:rPr lang="en-US" sz="1600" dirty="0"/>
                        <a:t>30.10.2023</a:t>
                      </a:r>
                    </a:p>
                  </a:txBody>
                  <a:tcPr/>
                </a:tc>
                <a:tc>
                  <a:txBody>
                    <a:bodyPr/>
                    <a:lstStyle/>
                    <a:p>
                      <a:r>
                        <a:rPr lang="en-US" sz="1600" dirty="0"/>
                        <a:t>Perform processing </a:t>
                      </a:r>
                    </a:p>
                    <a:p>
                      <a:r>
                        <a:rPr lang="en-US" sz="1600" dirty="0"/>
                        <a:t>on the individual </a:t>
                      </a:r>
                    </a:p>
                    <a:p>
                      <a:r>
                        <a:rPr lang="en-US" sz="1600" dirty="0"/>
                        <a:t>filters and assure</a:t>
                      </a:r>
                    </a:p>
                    <a:p>
                      <a:r>
                        <a:rPr lang="en-US" sz="1600" dirty="0"/>
                        <a:t>correct functionality &amp;</a:t>
                      </a:r>
                    </a:p>
                    <a:p>
                      <a:r>
                        <a:rPr lang="en-US" sz="1600" dirty="0"/>
                        <a:t>Decision on </a:t>
                      </a:r>
                    </a:p>
                    <a:p>
                      <a:r>
                        <a:rPr lang="en-US" sz="1600" dirty="0"/>
                        <a:t>comparison</a:t>
                      </a:r>
                    </a:p>
                  </a:txBody>
                  <a:tcPr/>
                </a:tc>
                <a:tc>
                  <a:txBody>
                    <a:bodyPr/>
                    <a:lstStyle/>
                    <a:p>
                      <a:r>
                        <a:rPr lang="en-US" sz="1600" dirty="0"/>
                        <a:t>Design the functions for </a:t>
                      </a:r>
                    </a:p>
                    <a:p>
                      <a:r>
                        <a:rPr lang="en-US" sz="1600" dirty="0"/>
                        <a:t>the knobs and slides and </a:t>
                      </a:r>
                    </a:p>
                    <a:p>
                      <a:r>
                        <a:rPr lang="en-US" sz="1600" dirty="0"/>
                        <a:t>Integration into the main </a:t>
                      </a:r>
                    </a:p>
                    <a:p>
                      <a:r>
                        <a:rPr lang="en-US" sz="1600" dirty="0"/>
                        <a:t>Program</a:t>
                      </a:r>
                    </a:p>
                    <a:p>
                      <a:r>
                        <a:rPr lang="en-US" sz="1600" dirty="0"/>
                        <a:t>+ making sure the functions </a:t>
                      </a:r>
                    </a:p>
                    <a:p>
                      <a:r>
                        <a:rPr lang="en-US" sz="1600" dirty="0"/>
                        <a:t>are compatible with program</a:t>
                      </a:r>
                    </a:p>
                  </a:txBody>
                  <a:tcPr/>
                </a:tc>
                <a:tc>
                  <a:txBody>
                    <a:bodyPr/>
                    <a:lstStyle/>
                    <a:p>
                      <a:r>
                        <a:rPr lang="en-US" sz="1600" dirty="0"/>
                        <a:t>Perform audio processing and </a:t>
                      </a:r>
                    </a:p>
                    <a:p>
                      <a:r>
                        <a:rPr lang="en-US" sz="1600" dirty="0"/>
                        <a:t>Making sure the functionalities </a:t>
                      </a:r>
                    </a:p>
                    <a:p>
                      <a:r>
                        <a:rPr lang="en-US" sz="1600" dirty="0"/>
                        <a:t>Of the functions that process </a:t>
                      </a:r>
                    </a:p>
                    <a:p>
                      <a:r>
                        <a:rPr lang="en-US" sz="1600" dirty="0"/>
                        <a:t>the input values are correct and </a:t>
                      </a:r>
                    </a:p>
                    <a:p>
                      <a:r>
                        <a:rPr lang="en-US" sz="1600" dirty="0"/>
                        <a:t>working (+ MISC)</a:t>
                      </a:r>
                    </a:p>
                  </a:txBody>
                  <a:tcPr/>
                </a:tc>
                <a:extLst>
                  <a:ext uri="{0D108BD9-81ED-4DB2-BD59-A6C34878D82A}">
                    <a16:rowId xmlns:a16="http://schemas.microsoft.com/office/drawing/2014/main" val="2271201446"/>
                  </a:ext>
                </a:extLst>
              </a:tr>
              <a:tr h="370840">
                <a:tc>
                  <a:txBody>
                    <a:bodyPr/>
                    <a:lstStyle/>
                    <a:p>
                      <a:r>
                        <a:rPr lang="en-US" sz="1600" dirty="0"/>
                        <a:t>15.11.2023</a:t>
                      </a:r>
                    </a:p>
                  </a:txBody>
                  <a:tcPr/>
                </a:tc>
                <a:tc>
                  <a:txBody>
                    <a:bodyPr/>
                    <a:lstStyle/>
                    <a:p>
                      <a:r>
                        <a:rPr lang="en-US" sz="1600" dirty="0"/>
                        <a:t>Structure the </a:t>
                      </a:r>
                    </a:p>
                    <a:p>
                      <a:r>
                        <a:rPr lang="en-US" sz="1600" dirty="0"/>
                        <a:t>implementations into</a:t>
                      </a:r>
                    </a:p>
                    <a:p>
                      <a:r>
                        <a:rPr lang="en-US" sz="1600" dirty="0"/>
                        <a:t>future usable </a:t>
                      </a:r>
                    </a:p>
                    <a:p>
                      <a:r>
                        <a:rPr lang="en-US" sz="1600" dirty="0"/>
                        <a:t>functions in the main program </a:t>
                      </a:r>
                    </a:p>
                  </a:txBody>
                  <a:tcPr/>
                </a:tc>
                <a:tc>
                  <a:txBody>
                    <a:bodyPr/>
                    <a:lstStyle/>
                    <a:p>
                      <a:r>
                        <a:rPr lang="en-US" sz="1600" dirty="0"/>
                        <a:t>Structure the state machine </a:t>
                      </a:r>
                    </a:p>
                    <a:p>
                      <a:r>
                        <a:rPr lang="en-US" sz="1600" dirty="0"/>
                        <a:t>of the crucial user interface</a:t>
                      </a:r>
                    </a:p>
                    <a:p>
                      <a:r>
                        <a:rPr lang="en-US" sz="1600" dirty="0"/>
                        <a:t>buttons</a:t>
                      </a:r>
                    </a:p>
                    <a:p>
                      <a:r>
                        <a:rPr lang="en-US" sz="1600" dirty="0"/>
                        <a:t>(PLAY/STOP; PAUSE/RESUME)</a:t>
                      </a:r>
                    </a:p>
                  </a:txBody>
                  <a:tcPr/>
                </a:tc>
                <a:tc>
                  <a:txBody>
                    <a:bodyPr/>
                    <a:lstStyle/>
                    <a:p>
                      <a:r>
                        <a:rPr lang="en-US" sz="1600" dirty="0"/>
                        <a:t>Structure the code into the </a:t>
                      </a:r>
                    </a:p>
                    <a:p>
                      <a:r>
                        <a:rPr lang="en-US" sz="1600" dirty="0"/>
                        <a:t>main program and compiling</a:t>
                      </a:r>
                      <a:br>
                        <a:rPr lang="en-US" sz="1600" dirty="0"/>
                      </a:br>
                      <a:r>
                        <a:rPr lang="en-US" sz="1600" dirty="0"/>
                        <a:t>the final code </a:t>
                      </a:r>
                    </a:p>
                    <a:p>
                      <a:r>
                        <a:rPr lang="en-US" sz="1600" dirty="0"/>
                        <a:t>Consolidated diverse code into </a:t>
                      </a:r>
                    </a:p>
                    <a:p>
                      <a:r>
                        <a:rPr lang="en-US" sz="1600" dirty="0"/>
                        <a:t>the final version of the </a:t>
                      </a:r>
                    </a:p>
                    <a:p>
                      <a:r>
                        <a:rPr lang="en-US" sz="1600" dirty="0"/>
                        <a:t>application</a:t>
                      </a:r>
                    </a:p>
                  </a:txBody>
                  <a:tcPr/>
                </a:tc>
                <a:extLst>
                  <a:ext uri="{0D108BD9-81ED-4DB2-BD59-A6C34878D82A}">
                    <a16:rowId xmlns:a16="http://schemas.microsoft.com/office/drawing/2014/main" val="411767701"/>
                  </a:ext>
                </a:extLst>
              </a:tr>
              <a:tr h="370840">
                <a:tc>
                  <a:txBody>
                    <a:bodyPr/>
                    <a:lstStyle/>
                    <a:p>
                      <a:r>
                        <a:rPr lang="en-US" sz="1600" dirty="0"/>
                        <a:t>30.11.2023</a:t>
                      </a:r>
                    </a:p>
                  </a:txBody>
                  <a:tcPr/>
                </a:tc>
                <a:tc>
                  <a:txBody>
                    <a:bodyPr/>
                    <a:lstStyle/>
                    <a:p>
                      <a:r>
                        <a:rPr lang="en-US" sz="1600" dirty="0"/>
                        <a:t>Final check for the </a:t>
                      </a:r>
                    </a:p>
                    <a:p>
                      <a:r>
                        <a:rPr lang="en-US" sz="1600" dirty="0"/>
                        <a:t>best result in filtering</a:t>
                      </a:r>
                    </a:p>
                  </a:txBody>
                  <a:tcPr/>
                </a:tc>
                <a:tc>
                  <a:txBody>
                    <a:bodyPr/>
                    <a:lstStyle/>
                    <a:p>
                      <a:r>
                        <a:rPr lang="en-US" sz="1600" dirty="0"/>
                        <a:t>Checking the design and functionality of the knobs</a:t>
                      </a:r>
                    </a:p>
                  </a:txBody>
                  <a:tcPr/>
                </a:tc>
                <a:tc>
                  <a:txBody>
                    <a:bodyPr/>
                    <a:lstStyle/>
                    <a:p>
                      <a:r>
                        <a:rPr lang="en-US" sz="1600" dirty="0"/>
                        <a:t>Final review over all the key</a:t>
                      </a:r>
                    </a:p>
                    <a:p>
                      <a:r>
                        <a:rPr lang="en-US" sz="1600" dirty="0"/>
                        <a:t>functionalities of the equalizer</a:t>
                      </a:r>
                    </a:p>
                  </a:txBody>
                  <a:tcPr/>
                </a:tc>
                <a:extLst>
                  <a:ext uri="{0D108BD9-81ED-4DB2-BD59-A6C34878D82A}">
                    <a16:rowId xmlns:a16="http://schemas.microsoft.com/office/drawing/2014/main" val="1779247143"/>
                  </a:ext>
                </a:extLst>
              </a:tr>
            </a:tbl>
          </a:graphicData>
        </a:graphic>
      </p:graphicFrame>
    </p:spTree>
    <p:extLst>
      <p:ext uri="{BB962C8B-B14F-4D97-AF65-F5344CB8AC3E}">
        <p14:creationId xmlns:p14="http://schemas.microsoft.com/office/powerpoint/2010/main" val="270262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Q&amp;A</a:t>
            </a:r>
            <a:endParaRPr lang="ko-KR" altLang="en-US" dirty="0"/>
          </a:p>
        </p:txBody>
      </p:sp>
    </p:spTree>
    <p:extLst>
      <p:ext uri="{BB962C8B-B14F-4D97-AF65-F5344CB8AC3E}">
        <p14:creationId xmlns:p14="http://schemas.microsoft.com/office/powerpoint/2010/main" val="64792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B98C-0E0A-136A-ACD4-174FE4A43344}"/>
              </a:ext>
            </a:extLst>
          </p:cNvPr>
          <p:cNvSpPr>
            <a:spLocks noGrp="1"/>
          </p:cNvSpPr>
          <p:nvPr>
            <p:ph type="ctrTitle"/>
          </p:nvPr>
        </p:nvSpPr>
        <p:spPr>
          <a:xfrm>
            <a:off x="1331640" y="188640"/>
            <a:ext cx="7128792" cy="2448272"/>
          </a:xfrm>
        </p:spPr>
        <p:txBody>
          <a:bodyPr/>
          <a:lstStyle/>
          <a:p>
            <a:pPr algn="ctr"/>
            <a:r>
              <a:rPr lang="en-US" sz="1600" dirty="0"/>
              <a:t>Low Shelving filter</a:t>
            </a:r>
          </a:p>
        </p:txBody>
      </p:sp>
      <p:pic>
        <p:nvPicPr>
          <p:cNvPr id="4" name="Picture 3">
            <a:extLst>
              <a:ext uri="{FF2B5EF4-FFF2-40B4-BE49-F238E27FC236}">
                <a16:creationId xmlns:a16="http://schemas.microsoft.com/office/drawing/2014/main" id="{BE9D3239-7DCA-CE98-F838-0D0C5BD242D6}"/>
              </a:ext>
            </a:extLst>
          </p:cNvPr>
          <p:cNvPicPr>
            <a:picLocks noChangeAspect="1"/>
          </p:cNvPicPr>
          <p:nvPr/>
        </p:nvPicPr>
        <p:blipFill>
          <a:blip r:embed="rId2"/>
          <a:stretch>
            <a:fillRect/>
          </a:stretch>
        </p:blipFill>
        <p:spPr>
          <a:xfrm>
            <a:off x="3391086" y="2636912"/>
            <a:ext cx="3009900" cy="2705100"/>
          </a:xfrm>
          <a:prstGeom prst="rect">
            <a:avLst/>
          </a:prstGeom>
        </p:spPr>
      </p:pic>
    </p:spTree>
    <p:extLst>
      <p:ext uri="{BB962C8B-B14F-4D97-AF65-F5344CB8AC3E}">
        <p14:creationId xmlns:p14="http://schemas.microsoft.com/office/powerpoint/2010/main" val="342087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A2A5-8CA7-B5FB-120D-DDFE6F67788D}"/>
              </a:ext>
            </a:extLst>
          </p:cNvPr>
          <p:cNvSpPr>
            <a:spLocks noGrp="1"/>
          </p:cNvSpPr>
          <p:nvPr>
            <p:ph type="ctrTitle"/>
          </p:nvPr>
        </p:nvSpPr>
        <p:spPr>
          <a:xfrm>
            <a:off x="611560" y="548680"/>
            <a:ext cx="7488832" cy="864096"/>
          </a:xfrm>
        </p:spPr>
        <p:txBody>
          <a:bodyPr/>
          <a:lstStyle/>
          <a:p>
            <a:pPr algn="ctr"/>
            <a:r>
              <a:rPr lang="en-US" sz="1600" dirty="0"/>
              <a:t>Overlap add vs ADSR</a:t>
            </a:r>
          </a:p>
        </p:txBody>
      </p:sp>
      <p:pic>
        <p:nvPicPr>
          <p:cNvPr id="1026" name="Picture 2" descr="Discrete-time, overlap-add, FIR filter - MATLAB dfilt.fftfir">
            <a:extLst>
              <a:ext uri="{FF2B5EF4-FFF2-40B4-BE49-F238E27FC236}">
                <a16:creationId xmlns:a16="http://schemas.microsoft.com/office/drawing/2014/main" id="{F1FB2878-8548-E8A5-AE79-C7B2153B5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964" y="1628800"/>
            <a:ext cx="6112071"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08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66DF-E3B3-D35A-E150-E5117B751145}"/>
              </a:ext>
            </a:extLst>
          </p:cNvPr>
          <p:cNvSpPr>
            <a:spLocks noGrp="1"/>
          </p:cNvSpPr>
          <p:nvPr>
            <p:ph type="ctrTitle"/>
          </p:nvPr>
        </p:nvSpPr>
        <p:spPr>
          <a:xfrm>
            <a:off x="467544" y="188640"/>
            <a:ext cx="7776864" cy="720080"/>
          </a:xfrm>
        </p:spPr>
        <p:txBody>
          <a:bodyPr/>
          <a:lstStyle/>
          <a:p>
            <a:pPr algn="ctr"/>
            <a:r>
              <a:rPr lang="en-US" sz="1600" dirty="0"/>
              <a:t>Possible improvements</a:t>
            </a:r>
          </a:p>
        </p:txBody>
      </p:sp>
      <p:pic>
        <p:nvPicPr>
          <p:cNvPr id="6" name="Picture 5">
            <a:extLst>
              <a:ext uri="{FF2B5EF4-FFF2-40B4-BE49-F238E27FC236}">
                <a16:creationId xmlns:a16="http://schemas.microsoft.com/office/drawing/2014/main" id="{7EFFC7A8-6471-B5A8-6D2F-F1F5B97191C2}"/>
              </a:ext>
            </a:extLst>
          </p:cNvPr>
          <p:cNvPicPr>
            <a:picLocks noChangeAspect="1"/>
          </p:cNvPicPr>
          <p:nvPr/>
        </p:nvPicPr>
        <p:blipFill>
          <a:blip r:embed="rId2"/>
          <a:stretch>
            <a:fillRect/>
          </a:stretch>
        </p:blipFill>
        <p:spPr>
          <a:xfrm>
            <a:off x="1490662" y="2636912"/>
            <a:ext cx="6162675" cy="3333750"/>
          </a:xfrm>
          <a:prstGeom prst="rect">
            <a:avLst/>
          </a:prstGeom>
        </p:spPr>
      </p:pic>
    </p:spTree>
    <p:extLst>
      <p:ext uri="{BB962C8B-B14F-4D97-AF65-F5344CB8AC3E}">
        <p14:creationId xmlns:p14="http://schemas.microsoft.com/office/powerpoint/2010/main" val="2453675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4" name="Content Placeholder 3">
            <a:extLst>
              <a:ext uri="{FF2B5EF4-FFF2-40B4-BE49-F238E27FC236}">
                <a16:creationId xmlns:a16="http://schemas.microsoft.com/office/drawing/2014/main" id="{2858C6F8-3496-FEC3-4271-83E57C75E75D}"/>
              </a:ext>
            </a:extLst>
          </p:cNvPr>
          <p:cNvSpPr>
            <a:spLocks noGrp="1"/>
          </p:cNvSpPr>
          <p:nvPr>
            <p:ph idx="1"/>
          </p:nvPr>
        </p:nvSpPr>
        <p:spPr/>
        <p:txBody>
          <a:bodyPr/>
          <a:lstStyle/>
          <a:p>
            <a:pPr algn="l"/>
            <a:r>
              <a:rPr lang="en-US" i="0" dirty="0">
                <a:solidFill>
                  <a:srgbClr val="D1D5DB"/>
                </a:solidFill>
                <a:latin typeface="Söhne"/>
              </a:rPr>
              <a:t>	</a:t>
            </a:r>
          </a:p>
          <a:p>
            <a:pPr algn="l"/>
            <a:r>
              <a:rPr lang="en-US" altLang="en-US" b="1" i="0" dirty="0">
                <a:latin typeface="Söhne"/>
              </a:rPr>
              <a:t>Advanced Equalizer Design with DSP Principles implemented in MATLAB</a:t>
            </a:r>
          </a:p>
          <a:p>
            <a:pPr algn="l"/>
            <a:endParaRPr lang="en-US" b="1" i="0" dirty="0">
              <a:solidFill>
                <a:srgbClr val="D1D5DB"/>
              </a:solidFill>
              <a:latin typeface="Söhne"/>
            </a:endParaRPr>
          </a:p>
          <a:p>
            <a:pPr algn="l"/>
            <a:r>
              <a:rPr lang="en-US" b="1" i="0" dirty="0">
                <a:effectLst/>
                <a:latin typeface="Söhne"/>
              </a:rPr>
              <a:t>Flexible Control and Precision in Audio Manipulation</a:t>
            </a:r>
            <a:endParaRPr lang="en-US" i="0" dirty="0">
              <a:solidFill>
                <a:srgbClr val="D1D5DB"/>
              </a:solidFill>
              <a:latin typeface="Söhne"/>
            </a:endParaRPr>
          </a:p>
          <a:p>
            <a:pPr algn="l"/>
            <a:endParaRPr lang="en-US" b="0" i="0" dirty="0">
              <a:solidFill>
                <a:srgbClr val="D1D5DB"/>
              </a:solidFill>
              <a:effectLst/>
              <a:latin typeface="Söhne"/>
            </a:endParaRPr>
          </a:p>
          <a:p>
            <a:r>
              <a:rPr lang="en-US" b="1" i="0" dirty="0">
                <a:effectLst/>
                <a:latin typeface="Söhne"/>
              </a:rPr>
              <a:t>User Experience through Intuitive GUI</a:t>
            </a:r>
            <a:endParaRPr lang="en-US" dirty="0"/>
          </a:p>
        </p:txBody>
      </p:sp>
      <p:pic>
        <p:nvPicPr>
          <p:cNvPr id="1026" name="Picture 2" descr="How to Use the Windows 11 Equalizer (And Best Ways to Use It) - Musician  Wave">
            <a:extLst>
              <a:ext uri="{FF2B5EF4-FFF2-40B4-BE49-F238E27FC236}">
                <a16:creationId xmlns:a16="http://schemas.microsoft.com/office/drawing/2014/main" id="{3F74AFCD-2E45-AAEF-D0FC-4D335435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747" y="3429000"/>
            <a:ext cx="3924505" cy="2614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Flowchart</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lstStyle/>
          <a:p>
            <a:pPr algn="l"/>
            <a:endParaRPr lang="en-US" altLang="en-US" b="1" i="0" dirty="0">
              <a:latin typeface="Söhne"/>
            </a:endParaRPr>
          </a:p>
        </p:txBody>
      </p:sp>
      <p:pic>
        <p:nvPicPr>
          <p:cNvPr id="10" name="Picture 9">
            <a:extLst>
              <a:ext uri="{FF2B5EF4-FFF2-40B4-BE49-F238E27FC236}">
                <a16:creationId xmlns:a16="http://schemas.microsoft.com/office/drawing/2014/main" id="{0E1151BA-92C1-FBE1-27AB-361607687223}"/>
              </a:ext>
            </a:extLst>
          </p:cNvPr>
          <p:cNvPicPr>
            <a:picLocks noChangeAspect="1"/>
          </p:cNvPicPr>
          <p:nvPr/>
        </p:nvPicPr>
        <p:blipFill>
          <a:blip r:embed="rId2"/>
          <a:stretch>
            <a:fillRect/>
          </a:stretch>
        </p:blipFill>
        <p:spPr>
          <a:xfrm>
            <a:off x="3851920" y="1577719"/>
            <a:ext cx="3276600" cy="4810125"/>
          </a:xfrm>
          <a:prstGeom prst="rect">
            <a:avLst/>
          </a:prstGeom>
        </p:spPr>
      </p:pic>
      <p:sp>
        <p:nvSpPr>
          <p:cNvPr id="11" name="TextBox 10">
            <a:extLst>
              <a:ext uri="{FF2B5EF4-FFF2-40B4-BE49-F238E27FC236}">
                <a16:creationId xmlns:a16="http://schemas.microsoft.com/office/drawing/2014/main" id="{BC2A30E7-3855-62DC-F8D0-5310CDAC6877}"/>
              </a:ext>
            </a:extLst>
          </p:cNvPr>
          <p:cNvSpPr txBox="1"/>
          <p:nvPr/>
        </p:nvSpPr>
        <p:spPr>
          <a:xfrm>
            <a:off x="1619672" y="3607149"/>
            <a:ext cx="1872208" cy="369332"/>
          </a:xfrm>
          <a:prstGeom prst="rect">
            <a:avLst/>
          </a:prstGeom>
          <a:noFill/>
        </p:spPr>
        <p:txBody>
          <a:bodyPr wrap="square" rtlCol="0">
            <a:spAutoFit/>
          </a:bodyPr>
          <a:lstStyle/>
          <a:p>
            <a:r>
              <a:rPr lang="en-US" dirty="0" err="1">
                <a:solidFill>
                  <a:schemeClr val="bg1"/>
                </a:solidFill>
              </a:rPr>
              <a:t>Nechifor</a:t>
            </a:r>
            <a:r>
              <a:rPr lang="en-US" dirty="0">
                <a:solidFill>
                  <a:schemeClr val="bg1"/>
                </a:solidFill>
              </a:rPr>
              <a:t> Silviu</a:t>
            </a:r>
          </a:p>
        </p:txBody>
      </p:sp>
      <p:cxnSp>
        <p:nvCxnSpPr>
          <p:cNvPr id="13" name="Straight Arrow Connector 12">
            <a:extLst>
              <a:ext uri="{FF2B5EF4-FFF2-40B4-BE49-F238E27FC236}">
                <a16:creationId xmlns:a16="http://schemas.microsoft.com/office/drawing/2014/main" id="{4D950521-159D-2A0E-973C-B2683198A0BA}"/>
              </a:ext>
            </a:extLst>
          </p:cNvPr>
          <p:cNvCxnSpPr>
            <a:cxnSpLocks/>
          </p:cNvCxnSpPr>
          <p:nvPr/>
        </p:nvCxnSpPr>
        <p:spPr>
          <a:xfrm>
            <a:off x="3131840" y="3791815"/>
            <a:ext cx="2664296" cy="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F0CBB0-9A50-462B-C11E-15BB1F9A3EB8}"/>
              </a:ext>
            </a:extLst>
          </p:cNvPr>
          <p:cNvCxnSpPr>
            <a:cxnSpLocks/>
          </p:cNvCxnSpPr>
          <p:nvPr/>
        </p:nvCxnSpPr>
        <p:spPr>
          <a:xfrm>
            <a:off x="3131840" y="3798332"/>
            <a:ext cx="2664296" cy="121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CB8862-406B-6353-6439-A6A038DD1065}"/>
              </a:ext>
            </a:extLst>
          </p:cNvPr>
          <p:cNvCxnSpPr>
            <a:cxnSpLocks/>
          </p:cNvCxnSpPr>
          <p:nvPr/>
        </p:nvCxnSpPr>
        <p:spPr>
          <a:xfrm>
            <a:off x="3131840" y="3798332"/>
            <a:ext cx="2808312" cy="171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50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Audio Processing</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lstStyle/>
          <a:p>
            <a:pPr algn="l"/>
            <a:r>
              <a:rPr lang="en-US" altLang="en-US" b="1" i="0" dirty="0">
                <a:latin typeface="Söhne"/>
              </a:rPr>
              <a:t>1. Real time audio replay</a:t>
            </a:r>
          </a:p>
        </p:txBody>
      </p:sp>
      <p:pic>
        <p:nvPicPr>
          <p:cNvPr id="4" name="Content Placeholder 4">
            <a:extLst>
              <a:ext uri="{FF2B5EF4-FFF2-40B4-BE49-F238E27FC236}">
                <a16:creationId xmlns:a16="http://schemas.microsoft.com/office/drawing/2014/main" id="{A044A2F5-7EA4-6E03-A162-0EC0154CFD86}"/>
              </a:ext>
            </a:extLst>
          </p:cNvPr>
          <p:cNvPicPr>
            <a:picLocks noChangeAspect="1"/>
          </p:cNvPicPr>
          <p:nvPr/>
        </p:nvPicPr>
        <p:blipFill>
          <a:blip r:embed="rId2"/>
          <a:stretch>
            <a:fillRect/>
          </a:stretch>
        </p:blipFill>
        <p:spPr>
          <a:xfrm>
            <a:off x="1607742" y="2420888"/>
            <a:ext cx="5928516" cy="1573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3875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Audio Processing</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normAutofit/>
          </a:bodyPr>
          <a:lstStyle/>
          <a:p>
            <a:pPr marR="0" lvl="0" fontAlgn="auto">
              <a:lnSpc>
                <a:spcPct val="100000"/>
              </a:lnSpc>
              <a:spcAft>
                <a:spcPts val="0"/>
              </a:spcAft>
              <a:tabLst/>
              <a:defRPr sz="1800" b="0" i="0" u="none" strike="noStrike" kern="0" cap="none" spc="0" baseline="0">
                <a:solidFill>
                  <a:srgbClr val="000000"/>
                </a:solidFill>
                <a:uFillTx/>
              </a:defRPr>
            </a:pPr>
            <a:r>
              <a:rPr lang="en-US" altLang="en-US" b="1" i="0" dirty="0">
                <a:solidFill>
                  <a:schemeClr val="bg1"/>
                </a:solidFill>
                <a:latin typeface="Söhne"/>
              </a:rPr>
              <a:t>Example of real time audio replay(from </a:t>
            </a:r>
            <a:r>
              <a:rPr lang="en-US" altLang="en-US" b="1" i="0" dirty="0" err="1">
                <a:solidFill>
                  <a:schemeClr val="bg1"/>
                </a:solidFill>
                <a:latin typeface="Söhne"/>
              </a:rPr>
              <a:t>Matlab</a:t>
            </a:r>
            <a:r>
              <a:rPr lang="en-US" altLang="en-US" b="1" i="0" dirty="0">
                <a:solidFill>
                  <a:schemeClr val="bg1"/>
                </a:solidFill>
                <a:latin typeface="Söhne"/>
              </a:rPr>
              <a:t> documentation):</a:t>
            </a:r>
          </a:p>
        </p:txBody>
      </p:sp>
      <p:sp>
        <p:nvSpPr>
          <p:cNvPr id="5" name="Rectangle 2">
            <a:extLst>
              <a:ext uri="{FF2B5EF4-FFF2-40B4-BE49-F238E27FC236}">
                <a16:creationId xmlns:a16="http://schemas.microsoft.com/office/drawing/2014/main" id="{4053E630-9E12-E44A-036D-E716619BD11F}"/>
              </a:ext>
            </a:extLst>
          </p:cNvPr>
          <p:cNvSpPr txBox="1">
            <a:spLocks/>
          </p:cNvSpPr>
          <p:nvPr/>
        </p:nvSpPr>
        <p:spPr>
          <a:xfrm>
            <a:off x="491067" y="2188606"/>
            <a:ext cx="8280920" cy="1508105"/>
          </a:xfrm>
          <a:prstGeom prst="rect">
            <a:avLst/>
          </a:prstGeom>
        </p:spPr>
        <p:txBody>
          <a:bodyPr vert="horz" wrap="square" lIns="0" tIns="0" rIns="0" bIns="0" rtlCol="0" anchor="ctr">
            <a:sp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95000"/>
                  </a:schemeClr>
                </a:solidFill>
                <a:latin typeface="+mj-lt"/>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95000"/>
                  </a:schemeClr>
                </a:solidFill>
                <a:latin typeface="+mj-lt"/>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95000"/>
                  </a:schemeClr>
                </a:solidFill>
                <a:latin typeface="+mj-lt"/>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95000"/>
                  </a:schemeClr>
                </a:solidFill>
                <a:latin typeface="+mj-lt"/>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95000"/>
                  </a:schemeClr>
                </a:solidFill>
                <a:latin typeface="+mj-lt"/>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hangingPunct="0">
              <a:spcBef>
                <a:spcPts val="0"/>
              </a:spcBef>
            </a:pPr>
            <a:r>
              <a:rPr lang="en-US" sz="1400" i="0" dirty="0" err="1">
                <a:solidFill>
                  <a:schemeClr val="bg1"/>
                </a:solidFill>
                <a:latin typeface="Consolas" panose="020B0609020204030204" pitchFamily="49" charset="0"/>
              </a:rPr>
              <a:t>afr</a:t>
            </a:r>
            <a:r>
              <a:rPr lang="en-US" sz="1400" i="0" dirty="0">
                <a:solidFill>
                  <a:schemeClr val="bg1"/>
                </a:solidFill>
                <a:latin typeface="Consolas" panose="020B0609020204030204" pitchFamily="49" charset="0"/>
              </a:rPr>
              <a:t> = </a:t>
            </a:r>
            <a:r>
              <a:rPr lang="en-US" sz="1400" i="0" dirty="0" err="1">
                <a:solidFill>
                  <a:schemeClr val="bg1"/>
                </a:solidFill>
                <a:latin typeface="Consolas" panose="020B0609020204030204" pitchFamily="49" charset="0"/>
              </a:rPr>
              <a:t>dsp.AudioFileReader</a:t>
            </a:r>
            <a:r>
              <a:rPr lang="en-US" sz="1400" i="0" dirty="0">
                <a:solidFill>
                  <a:schemeClr val="bg1"/>
                </a:solidFill>
                <a:latin typeface="Consolas" panose="020B0609020204030204" pitchFamily="49" charset="0"/>
              </a:rPr>
              <a:t>(</a:t>
            </a:r>
            <a:r>
              <a:rPr lang="en-US" altLang="en-US" sz="1400" i="0" dirty="0">
                <a:solidFill>
                  <a:schemeClr val="accent4"/>
                </a:solidFill>
                <a:latin typeface="Consolas" panose="020B0609020204030204" pitchFamily="49" charset="0"/>
              </a:rPr>
              <a:t>'speech_dft.mp3','ReadRange’, </a:t>
            </a:r>
            <a:r>
              <a:rPr lang="en-US" sz="1400" i="0" dirty="0">
                <a:solidFill>
                  <a:schemeClr val="bg1"/>
                </a:solidFill>
                <a:latin typeface="Consolas" panose="020B0609020204030204" pitchFamily="49" charset="0"/>
              </a:rPr>
              <a:t>[1 3*22050]); </a:t>
            </a:r>
          </a:p>
          <a:p>
            <a:pPr marL="0" indent="0" hangingPunct="0">
              <a:spcBef>
                <a:spcPts val="0"/>
              </a:spcBef>
            </a:pPr>
            <a:r>
              <a:rPr lang="en-US" sz="1400" i="0" dirty="0" err="1">
                <a:solidFill>
                  <a:schemeClr val="bg1"/>
                </a:solidFill>
                <a:latin typeface="Consolas" panose="020B0609020204030204" pitchFamily="49" charset="0"/>
              </a:rPr>
              <a:t>adw</a:t>
            </a:r>
            <a:r>
              <a:rPr lang="en-US" sz="1400" i="0" dirty="0">
                <a:solidFill>
                  <a:schemeClr val="bg1"/>
                </a:solidFill>
                <a:latin typeface="Consolas" panose="020B0609020204030204" pitchFamily="49" charset="0"/>
              </a:rPr>
              <a:t> = </a:t>
            </a:r>
            <a:r>
              <a:rPr lang="en-US" sz="1400" i="0" dirty="0" err="1">
                <a:solidFill>
                  <a:schemeClr val="bg1"/>
                </a:solidFill>
                <a:latin typeface="Consolas" panose="020B0609020204030204" pitchFamily="49" charset="0"/>
              </a:rPr>
              <a:t>audioDeviceWriter</a:t>
            </a:r>
            <a:r>
              <a:rPr lang="en-US" sz="1400" i="0" dirty="0">
                <a:solidFill>
                  <a:schemeClr val="bg1"/>
                </a:solidFill>
                <a:latin typeface="Consolas" panose="020B0609020204030204" pitchFamily="49" charset="0"/>
              </a:rPr>
              <a:t>(</a:t>
            </a:r>
            <a:r>
              <a:rPr lang="en-US" sz="1400" i="0" dirty="0">
                <a:solidFill>
                  <a:schemeClr val="accent4"/>
                </a:solidFill>
                <a:latin typeface="Consolas" panose="020B0609020204030204" pitchFamily="49" charset="0"/>
              </a:rPr>
              <a:t>'</a:t>
            </a:r>
            <a:r>
              <a:rPr lang="en-US" sz="1400" i="0" dirty="0" err="1">
                <a:solidFill>
                  <a:schemeClr val="accent4"/>
                </a:solidFill>
                <a:latin typeface="Consolas" panose="020B0609020204030204" pitchFamily="49" charset="0"/>
              </a:rPr>
              <a:t>SampleRate</a:t>
            </a:r>
            <a:r>
              <a:rPr lang="en-US" altLang="en-US" sz="1400" i="0" dirty="0">
                <a:solidFill>
                  <a:schemeClr val="accent4"/>
                </a:solidFill>
                <a:latin typeface="Consolas" panose="020B0609020204030204" pitchFamily="49" charset="0"/>
              </a:rPr>
              <a:t>'</a:t>
            </a:r>
            <a:r>
              <a:rPr lang="en-US" sz="1400" i="0" dirty="0">
                <a:solidFill>
                  <a:schemeClr val="bg1"/>
                </a:solidFill>
                <a:latin typeface="Consolas" panose="020B0609020204030204" pitchFamily="49" charset="0"/>
              </a:rPr>
              <a:t>, </a:t>
            </a:r>
            <a:r>
              <a:rPr lang="en-US" sz="1400" i="0" dirty="0" err="1">
                <a:solidFill>
                  <a:schemeClr val="bg1"/>
                </a:solidFill>
                <a:latin typeface="Consolas" panose="020B0609020204030204" pitchFamily="49" charset="0"/>
              </a:rPr>
              <a:t>afr.SampleRate</a:t>
            </a:r>
            <a:r>
              <a:rPr lang="en-US" sz="1400" i="0" dirty="0">
                <a:solidFill>
                  <a:schemeClr val="bg1"/>
                </a:solidFill>
                <a:latin typeface="Consolas" panose="020B0609020204030204" pitchFamily="49" charset="0"/>
              </a:rPr>
              <a:t>); </a:t>
            </a:r>
          </a:p>
          <a:p>
            <a:pPr marL="0" indent="0" hangingPunct="0">
              <a:spcBef>
                <a:spcPts val="0"/>
              </a:spcBef>
            </a:pPr>
            <a:r>
              <a:rPr lang="en-US" sz="1400" i="0" dirty="0">
                <a:solidFill>
                  <a:schemeClr val="accent1"/>
                </a:solidFill>
                <a:latin typeface="Consolas" panose="020B0609020204030204" pitchFamily="49" charset="0"/>
              </a:rPr>
              <a:t>while</a:t>
            </a:r>
            <a:r>
              <a:rPr lang="en-US" sz="1400" i="0" dirty="0">
                <a:solidFill>
                  <a:schemeClr val="bg1"/>
                </a:solidFill>
                <a:latin typeface="Consolas" panose="020B0609020204030204" pitchFamily="49" charset="0"/>
              </a:rPr>
              <a:t> ~</a:t>
            </a:r>
            <a:r>
              <a:rPr lang="en-US" sz="1400" i="0" dirty="0" err="1">
                <a:solidFill>
                  <a:schemeClr val="bg1"/>
                </a:solidFill>
                <a:latin typeface="Consolas" panose="020B0609020204030204" pitchFamily="49" charset="0"/>
              </a:rPr>
              <a:t>isDone</a:t>
            </a:r>
            <a:r>
              <a:rPr lang="en-US" sz="1400" i="0" dirty="0">
                <a:solidFill>
                  <a:schemeClr val="bg1"/>
                </a:solidFill>
                <a:latin typeface="Consolas" panose="020B0609020204030204" pitchFamily="49" charset="0"/>
              </a:rPr>
              <a:t>(</a:t>
            </a:r>
            <a:r>
              <a:rPr lang="en-US" sz="1400" i="0" dirty="0" err="1">
                <a:solidFill>
                  <a:schemeClr val="bg1"/>
                </a:solidFill>
                <a:latin typeface="Consolas" panose="020B0609020204030204" pitchFamily="49" charset="0"/>
              </a:rPr>
              <a:t>afr</a:t>
            </a:r>
            <a:r>
              <a:rPr lang="en-US" sz="1400" i="0" dirty="0">
                <a:solidFill>
                  <a:schemeClr val="bg1"/>
                </a:solidFill>
                <a:latin typeface="Consolas" panose="020B0609020204030204" pitchFamily="49" charset="0"/>
              </a:rPr>
              <a:t>)</a:t>
            </a:r>
          </a:p>
          <a:p>
            <a:pPr marL="0" indent="0" hangingPunct="0">
              <a:spcBef>
                <a:spcPts val="0"/>
              </a:spcBef>
            </a:pPr>
            <a:r>
              <a:rPr lang="en-US" sz="1400" i="0" dirty="0">
                <a:solidFill>
                  <a:schemeClr val="bg1"/>
                </a:solidFill>
                <a:latin typeface="Consolas" panose="020B0609020204030204" pitchFamily="49" charset="0"/>
              </a:rPr>
              <a:t>	 audio = </a:t>
            </a:r>
            <a:r>
              <a:rPr lang="en-US" sz="1400" i="0" dirty="0" err="1">
                <a:solidFill>
                  <a:schemeClr val="bg1"/>
                </a:solidFill>
                <a:latin typeface="Consolas" panose="020B0609020204030204" pitchFamily="49" charset="0"/>
              </a:rPr>
              <a:t>afr</a:t>
            </a:r>
            <a:r>
              <a:rPr lang="en-US" sz="1400" i="0" dirty="0">
                <a:solidFill>
                  <a:schemeClr val="bg1"/>
                </a:solidFill>
                <a:latin typeface="Consolas" panose="020B0609020204030204" pitchFamily="49" charset="0"/>
              </a:rPr>
              <a:t>(); </a:t>
            </a:r>
            <a:r>
              <a:rPr lang="en-US" sz="1400" i="0" dirty="0" err="1">
                <a:solidFill>
                  <a:schemeClr val="bg1"/>
                </a:solidFill>
                <a:latin typeface="Consolas" panose="020B0609020204030204" pitchFamily="49" charset="0"/>
              </a:rPr>
              <a:t>adw</a:t>
            </a:r>
            <a:r>
              <a:rPr lang="en-US" sz="1400" i="0" dirty="0">
                <a:solidFill>
                  <a:schemeClr val="bg1"/>
                </a:solidFill>
                <a:latin typeface="Consolas" panose="020B0609020204030204" pitchFamily="49" charset="0"/>
              </a:rPr>
              <a:t>(audio);</a:t>
            </a:r>
          </a:p>
          <a:p>
            <a:pPr marL="0" indent="0" hangingPunct="0">
              <a:spcBef>
                <a:spcPts val="0"/>
              </a:spcBef>
            </a:pPr>
            <a:r>
              <a:rPr lang="en-US" sz="1400" i="0" dirty="0">
                <a:solidFill>
                  <a:schemeClr val="bg1"/>
                </a:solidFill>
                <a:latin typeface="Consolas" panose="020B0609020204030204" pitchFamily="49" charset="0"/>
              </a:rPr>
              <a:t> </a:t>
            </a:r>
            <a:r>
              <a:rPr lang="en-US" sz="1400" i="0" dirty="0">
                <a:solidFill>
                  <a:schemeClr val="accent1"/>
                </a:solidFill>
                <a:latin typeface="Consolas" panose="020B0609020204030204" pitchFamily="49" charset="0"/>
              </a:rPr>
              <a:t>end</a:t>
            </a:r>
          </a:p>
          <a:p>
            <a:pPr marL="0" indent="0" hangingPunct="0">
              <a:spcBef>
                <a:spcPts val="0"/>
              </a:spcBef>
            </a:pPr>
            <a:r>
              <a:rPr lang="en-US" sz="1400" i="0" dirty="0">
                <a:solidFill>
                  <a:schemeClr val="bg1"/>
                </a:solidFill>
                <a:latin typeface="Consolas" panose="020B0609020204030204" pitchFamily="49" charset="0"/>
              </a:rPr>
              <a:t> release(</a:t>
            </a:r>
            <a:r>
              <a:rPr lang="en-US" sz="1400" i="0" dirty="0" err="1">
                <a:solidFill>
                  <a:schemeClr val="bg1"/>
                </a:solidFill>
                <a:latin typeface="Consolas" panose="020B0609020204030204" pitchFamily="49" charset="0"/>
              </a:rPr>
              <a:t>afr</a:t>
            </a:r>
            <a:r>
              <a:rPr lang="en-US" sz="1400" i="0" dirty="0">
                <a:solidFill>
                  <a:schemeClr val="bg1"/>
                </a:solidFill>
                <a:latin typeface="Consolas" panose="020B0609020204030204" pitchFamily="49" charset="0"/>
              </a:rPr>
              <a:t>); </a:t>
            </a:r>
          </a:p>
          <a:p>
            <a:pPr marL="0" indent="0" hangingPunct="0">
              <a:spcBef>
                <a:spcPts val="0"/>
              </a:spcBef>
            </a:pPr>
            <a:r>
              <a:rPr lang="en-US" sz="1400" i="0" dirty="0">
                <a:solidFill>
                  <a:schemeClr val="bg1"/>
                </a:solidFill>
                <a:latin typeface="Consolas" panose="020B0609020204030204" pitchFamily="49" charset="0"/>
              </a:rPr>
              <a:t> release(</a:t>
            </a:r>
            <a:r>
              <a:rPr lang="en-US" sz="1400" i="0" dirty="0" err="1">
                <a:solidFill>
                  <a:schemeClr val="bg1"/>
                </a:solidFill>
                <a:latin typeface="Consolas" panose="020B0609020204030204" pitchFamily="49" charset="0"/>
              </a:rPr>
              <a:t>adw</a:t>
            </a:r>
            <a:r>
              <a:rPr lang="en-US" sz="1400" i="0"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28461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Audio Processing</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lstStyle/>
          <a:p>
            <a:pPr algn="l"/>
            <a:r>
              <a:rPr lang="en-US" altLang="en-US" b="1" i="0" dirty="0">
                <a:latin typeface="Söhne"/>
              </a:rPr>
              <a:t>ADSR window</a:t>
            </a:r>
          </a:p>
        </p:txBody>
      </p:sp>
      <p:pic>
        <p:nvPicPr>
          <p:cNvPr id="6" name="Picture 5">
            <a:extLst>
              <a:ext uri="{FF2B5EF4-FFF2-40B4-BE49-F238E27FC236}">
                <a16:creationId xmlns:a16="http://schemas.microsoft.com/office/drawing/2014/main" id="{A6B1F0BA-D46E-4297-A6AA-D21274F6B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363" y="1896212"/>
            <a:ext cx="6611273" cy="3762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090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CDEC-5E4F-BD2E-CB22-D6DE7079B5EF}"/>
              </a:ext>
            </a:extLst>
          </p:cNvPr>
          <p:cNvSpPr>
            <a:spLocks noGrp="1"/>
          </p:cNvSpPr>
          <p:nvPr>
            <p:ph type="title"/>
          </p:nvPr>
        </p:nvSpPr>
        <p:spPr/>
        <p:txBody>
          <a:bodyPr/>
          <a:lstStyle/>
          <a:p>
            <a:r>
              <a:rPr lang="en-US" dirty="0"/>
              <a:t>Audio Processing</a:t>
            </a:r>
          </a:p>
        </p:txBody>
      </p:sp>
      <p:sp>
        <p:nvSpPr>
          <p:cNvPr id="3" name="Content Placeholder 2">
            <a:extLst>
              <a:ext uri="{FF2B5EF4-FFF2-40B4-BE49-F238E27FC236}">
                <a16:creationId xmlns:a16="http://schemas.microsoft.com/office/drawing/2014/main" id="{69C561C7-B8A9-12DB-70E3-A7D3296180BF}"/>
              </a:ext>
            </a:extLst>
          </p:cNvPr>
          <p:cNvSpPr>
            <a:spLocks noGrp="1"/>
          </p:cNvSpPr>
          <p:nvPr>
            <p:ph idx="1"/>
          </p:nvPr>
        </p:nvSpPr>
        <p:spPr/>
        <p:txBody>
          <a:bodyPr/>
          <a:lstStyle/>
          <a:p>
            <a:pPr>
              <a:defRPr sz="1800" b="0" i="0" u="none" strike="noStrike" kern="0" cap="none" spc="0" baseline="0">
                <a:solidFill>
                  <a:srgbClr val="000000"/>
                </a:solidFill>
                <a:uFillTx/>
              </a:defRPr>
            </a:pPr>
            <a:r>
              <a:rPr lang="en-US" altLang="en-US" sz="1800" b="1" i="0" kern="0" dirty="0">
                <a:solidFill>
                  <a:schemeClr val="bg1"/>
                </a:solidFill>
                <a:latin typeface="Söhne"/>
              </a:rPr>
              <a:t>Plotting the frequency context in real time using fft()</a:t>
            </a:r>
          </a:p>
          <a:p>
            <a:endParaRPr lang="en-US" dirty="0"/>
          </a:p>
        </p:txBody>
      </p:sp>
      <p:pic>
        <p:nvPicPr>
          <p:cNvPr id="7" name="Picture 6">
            <a:extLst>
              <a:ext uri="{FF2B5EF4-FFF2-40B4-BE49-F238E27FC236}">
                <a16:creationId xmlns:a16="http://schemas.microsoft.com/office/drawing/2014/main" id="{872624F3-7898-6F33-6CDE-9A1D0083E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916832"/>
            <a:ext cx="5703897" cy="4296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872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9134-5546-C217-BC9C-002AE6427032}"/>
              </a:ext>
            </a:extLst>
          </p:cNvPr>
          <p:cNvSpPr>
            <a:spLocks noGrp="1"/>
          </p:cNvSpPr>
          <p:nvPr>
            <p:ph type="title"/>
          </p:nvPr>
        </p:nvSpPr>
        <p:spPr/>
        <p:txBody>
          <a:bodyPr/>
          <a:lstStyle/>
          <a:p>
            <a:r>
              <a:rPr lang="en-US" dirty="0"/>
              <a:t>Flowchart</a:t>
            </a:r>
          </a:p>
        </p:txBody>
      </p:sp>
      <p:sp>
        <p:nvSpPr>
          <p:cNvPr id="3" name="Content Placeholder 2">
            <a:extLst>
              <a:ext uri="{FF2B5EF4-FFF2-40B4-BE49-F238E27FC236}">
                <a16:creationId xmlns:a16="http://schemas.microsoft.com/office/drawing/2014/main" id="{71E5F32A-F5C9-4893-CC95-65F81DB2B85D}"/>
              </a:ext>
            </a:extLst>
          </p:cNvPr>
          <p:cNvSpPr>
            <a:spLocks noGrp="1"/>
          </p:cNvSpPr>
          <p:nvPr>
            <p:ph idx="1"/>
          </p:nvPr>
        </p:nvSpPr>
        <p:spPr/>
        <p:txBody>
          <a:bodyPr/>
          <a:lstStyle/>
          <a:p>
            <a:pPr algn="l"/>
            <a:endParaRPr lang="en-US" altLang="en-US" b="1" i="0" dirty="0">
              <a:latin typeface="Söhne"/>
            </a:endParaRPr>
          </a:p>
        </p:txBody>
      </p:sp>
      <p:pic>
        <p:nvPicPr>
          <p:cNvPr id="10" name="Picture 9">
            <a:extLst>
              <a:ext uri="{FF2B5EF4-FFF2-40B4-BE49-F238E27FC236}">
                <a16:creationId xmlns:a16="http://schemas.microsoft.com/office/drawing/2014/main" id="{0E1151BA-92C1-FBE1-27AB-361607687223}"/>
              </a:ext>
            </a:extLst>
          </p:cNvPr>
          <p:cNvPicPr>
            <a:picLocks noChangeAspect="1"/>
          </p:cNvPicPr>
          <p:nvPr/>
        </p:nvPicPr>
        <p:blipFill>
          <a:blip r:embed="rId2"/>
          <a:stretch>
            <a:fillRect/>
          </a:stretch>
        </p:blipFill>
        <p:spPr>
          <a:xfrm>
            <a:off x="3851920" y="1577719"/>
            <a:ext cx="3276600" cy="4810125"/>
          </a:xfrm>
          <a:prstGeom prst="rect">
            <a:avLst/>
          </a:prstGeom>
        </p:spPr>
      </p:pic>
      <p:sp>
        <p:nvSpPr>
          <p:cNvPr id="11" name="TextBox 10">
            <a:extLst>
              <a:ext uri="{FF2B5EF4-FFF2-40B4-BE49-F238E27FC236}">
                <a16:creationId xmlns:a16="http://schemas.microsoft.com/office/drawing/2014/main" id="{BC2A30E7-3855-62DC-F8D0-5310CDAC6877}"/>
              </a:ext>
            </a:extLst>
          </p:cNvPr>
          <p:cNvSpPr txBox="1"/>
          <p:nvPr/>
        </p:nvSpPr>
        <p:spPr>
          <a:xfrm>
            <a:off x="1151620" y="3717032"/>
            <a:ext cx="1872208" cy="369332"/>
          </a:xfrm>
          <a:prstGeom prst="rect">
            <a:avLst/>
          </a:prstGeom>
          <a:noFill/>
        </p:spPr>
        <p:txBody>
          <a:bodyPr wrap="square" rtlCol="0">
            <a:spAutoFit/>
          </a:bodyPr>
          <a:lstStyle/>
          <a:p>
            <a:r>
              <a:rPr lang="en-US" dirty="0" err="1">
                <a:solidFill>
                  <a:schemeClr val="bg1"/>
                </a:solidFill>
              </a:rPr>
              <a:t>Catalin</a:t>
            </a:r>
            <a:r>
              <a:rPr lang="en-US" dirty="0">
                <a:solidFill>
                  <a:schemeClr val="bg1"/>
                </a:solidFill>
              </a:rPr>
              <a:t> Marin</a:t>
            </a:r>
          </a:p>
        </p:txBody>
      </p:sp>
      <p:cxnSp>
        <p:nvCxnSpPr>
          <p:cNvPr id="13" name="Straight Arrow Connector 12">
            <a:extLst>
              <a:ext uri="{FF2B5EF4-FFF2-40B4-BE49-F238E27FC236}">
                <a16:creationId xmlns:a16="http://schemas.microsoft.com/office/drawing/2014/main" id="{4D950521-159D-2A0E-973C-B2683198A0BA}"/>
              </a:ext>
            </a:extLst>
          </p:cNvPr>
          <p:cNvCxnSpPr>
            <a:cxnSpLocks/>
          </p:cNvCxnSpPr>
          <p:nvPr/>
        </p:nvCxnSpPr>
        <p:spPr>
          <a:xfrm>
            <a:off x="2627784" y="3933056"/>
            <a:ext cx="3168352" cy="504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95449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10947</TotalTime>
  <Words>1098</Words>
  <Application>Microsoft Office PowerPoint</Application>
  <PresentationFormat>On-screen Show (4:3)</PresentationFormat>
  <Paragraphs>223</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굴림체</vt:lpstr>
      <vt:lpstr>Menlo</vt:lpstr>
      <vt:lpstr>Consolas</vt:lpstr>
      <vt:lpstr>Arial</vt:lpstr>
      <vt:lpstr>Calibri</vt:lpstr>
      <vt:lpstr>맑은 고딕</vt:lpstr>
      <vt:lpstr>Calibri Light</vt:lpstr>
      <vt:lpstr>Söhne</vt:lpstr>
      <vt:lpstr>Office 테마</vt:lpstr>
      <vt:lpstr>PARAMETRIC EQUALIZER</vt:lpstr>
      <vt:lpstr>PowerPoint Presentation</vt:lpstr>
      <vt:lpstr>Introduction</vt:lpstr>
      <vt:lpstr>Flowchart</vt:lpstr>
      <vt:lpstr>Audio Processing</vt:lpstr>
      <vt:lpstr>Audio Processing</vt:lpstr>
      <vt:lpstr>Audio Processing</vt:lpstr>
      <vt:lpstr>Audio Processing</vt:lpstr>
      <vt:lpstr>Flowchart</vt:lpstr>
      <vt:lpstr>Filter Implementations</vt:lpstr>
      <vt:lpstr>PowerPoint Presentation</vt:lpstr>
      <vt:lpstr>Filter Implementations</vt:lpstr>
      <vt:lpstr>Flowchart</vt:lpstr>
      <vt:lpstr>Graphical User Interface (GUI)</vt:lpstr>
      <vt:lpstr>Graphical User Interface (GUI)</vt:lpstr>
      <vt:lpstr>Graphical User Interface (GUI)</vt:lpstr>
      <vt:lpstr>Graphical User Interface (GUI)</vt:lpstr>
      <vt:lpstr>Bibliography</vt:lpstr>
      <vt:lpstr>Conclusions</vt:lpstr>
      <vt:lpstr>Gannt Chart</vt:lpstr>
      <vt:lpstr>Gannt Chart - Contributions</vt:lpstr>
      <vt:lpstr>THANK YOU</vt:lpstr>
      <vt:lpstr>Q&amp;A</vt:lpstr>
      <vt:lpstr>Low Shelving filter</vt:lpstr>
      <vt:lpstr>Overlap add vs ADSR</vt:lpstr>
      <vt:lpstr>Possible improvements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Silviu-Mihail NECHIFOR (117548)</cp:lastModifiedBy>
  <cp:revision>19</cp:revision>
  <dcterms:created xsi:type="dcterms:W3CDTF">2010-02-01T08:03:16Z</dcterms:created>
  <dcterms:modified xsi:type="dcterms:W3CDTF">2023-12-11T21:27:51Z</dcterms:modified>
  <cp:category>www.slidemembers.com</cp:category>
</cp:coreProperties>
</file>